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333" r:id="rId5"/>
    <p:sldId id="329" r:id="rId6"/>
    <p:sldId id="348" r:id="rId7"/>
    <p:sldId id="349" r:id="rId8"/>
    <p:sldId id="350" r:id="rId9"/>
    <p:sldId id="352" r:id="rId10"/>
    <p:sldId id="354" r:id="rId11"/>
    <p:sldId id="355" r:id="rId12"/>
    <p:sldId id="356" r:id="rId13"/>
    <p:sldId id="357" r:id="rId14"/>
    <p:sldId id="358" r:id="rId15"/>
    <p:sldId id="359" r:id="rId16"/>
    <p:sldId id="347" r:id="rId17"/>
  </p:sldIdLst>
  <p:sldSz cx="9144000" cy="6858000" type="screen4x3"/>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663931-8896-5B40-85E0-E1224730F8B1}">
          <p14:sldIdLst>
            <p14:sldId id="333"/>
            <p14:sldId id="329"/>
            <p14:sldId id="348"/>
            <p14:sldId id="349"/>
            <p14:sldId id="350"/>
            <p14:sldId id="352"/>
            <p14:sldId id="354"/>
            <p14:sldId id="355"/>
            <p14:sldId id="356"/>
            <p14:sldId id="357"/>
            <p14:sldId id="358"/>
            <p14:sldId id="359"/>
            <p14:sldId id="347"/>
          </p14:sldIdLst>
        </p14:section>
      </p14:sectionLst>
    </p:ext>
    <p:ext uri="{EFAFB233-063F-42B5-8137-9DF3F51BA10A}">
      <p15:sldGuideLst xmlns:p15="http://schemas.microsoft.com/office/powerpoint/2012/main">
        <p15:guide id="1" orient="horz" pos="792">
          <p15:clr>
            <a:srgbClr val="A4A3A4"/>
          </p15:clr>
        </p15:guide>
        <p15:guide id="2" orient="horz" pos="104">
          <p15:clr>
            <a:srgbClr val="A4A3A4"/>
          </p15:clr>
        </p15:guide>
        <p15:guide id="3" pos="5646">
          <p15:clr>
            <a:srgbClr val="A4A3A4"/>
          </p15:clr>
        </p15:guide>
        <p15:guide id="4" pos="102">
          <p15:clr>
            <a:srgbClr val="A4A3A4"/>
          </p15:clr>
        </p15:guide>
      </p15:sldGuideLst>
    </p:ext>
    <p:ext uri="{2D200454-40CA-4A62-9FC3-DE9A4176ACB9}">
      <p15:notesGuideLst xmlns:p15="http://schemas.microsoft.com/office/powerpoint/2012/main">
        <p15:guide id="1" orient="horz" pos="2880">
          <p15:clr>
            <a:srgbClr val="A4A3A4"/>
          </p15:clr>
        </p15:guide>
        <p15:guide id="2" pos="21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5B36"/>
    <a:srgbClr val="1572A7"/>
    <a:srgbClr val="AD5538"/>
    <a:srgbClr val="3571A2"/>
    <a:srgbClr val="CDCEC9"/>
    <a:srgbClr val="376E38"/>
    <a:srgbClr val="0095D3"/>
    <a:srgbClr val="00A278"/>
    <a:srgbClr val="6A2C91"/>
    <a:srgbClr val="C7E1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902E96-551C-461F-831B-2FA2D5341FD4}" v="3" dt="2026-04-29T15:00:26.3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64" autoAdjust="0"/>
    <p:restoredTop sz="86425" autoAdjust="0"/>
  </p:normalViewPr>
  <p:slideViewPr>
    <p:cSldViewPr snapToGrid="0" showGuides="1">
      <p:cViewPr varScale="1">
        <p:scale>
          <a:sx n="66" d="100"/>
          <a:sy n="66" d="100"/>
        </p:scale>
        <p:origin x="1348" y="272"/>
      </p:cViewPr>
      <p:guideLst>
        <p:guide orient="horz" pos="792"/>
        <p:guide orient="horz" pos="104"/>
        <p:guide pos="5646"/>
        <p:guide pos="10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2168"/>
    </p:cViewPr>
  </p:sorterViewPr>
  <p:notesViewPr>
    <p:cSldViewPr snapToGrid="0">
      <p:cViewPr varScale="1">
        <p:scale>
          <a:sx n="103" d="100"/>
          <a:sy n="103" d="100"/>
        </p:scale>
        <p:origin x="-3952" y="-104"/>
      </p:cViewPr>
      <p:guideLst>
        <p:guide orient="horz" pos="2880"/>
        <p:guide pos="219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i S. Blackburn" userId="42dd2853-0d9e-4580-bedc-d5ee5e61fbf5" providerId="ADAL" clId="{A2234A3D-DC86-4E61-AEB4-FDD45562AF3A}"/>
    <pc:docChg chg="custSel modSld">
      <pc:chgData name="Kelli S. Blackburn" userId="42dd2853-0d9e-4580-bedc-d5ee5e61fbf5" providerId="ADAL" clId="{A2234A3D-DC86-4E61-AEB4-FDD45562AF3A}" dt="2026-04-29T15:00:31.616" v="28" actId="1076"/>
      <pc:docMkLst>
        <pc:docMk/>
      </pc:docMkLst>
      <pc:sldChg chg="modSp mod">
        <pc:chgData name="Kelli S. Blackburn" userId="42dd2853-0d9e-4580-bedc-d5ee5e61fbf5" providerId="ADAL" clId="{A2234A3D-DC86-4E61-AEB4-FDD45562AF3A}" dt="2026-04-29T14:57:57.890" v="5" actId="20577"/>
        <pc:sldMkLst>
          <pc:docMk/>
          <pc:sldMk cId="1883939415" sldId="333"/>
        </pc:sldMkLst>
        <pc:spChg chg="mod">
          <ac:chgData name="Kelli S. Blackburn" userId="42dd2853-0d9e-4580-bedc-d5ee5e61fbf5" providerId="ADAL" clId="{A2234A3D-DC86-4E61-AEB4-FDD45562AF3A}" dt="2026-04-29T14:57:57.890" v="5" actId="20577"/>
          <ac:spMkLst>
            <pc:docMk/>
            <pc:sldMk cId="1883939415" sldId="333"/>
            <ac:spMk id="2" creationId="{8F84097E-1CD6-40B8-00B2-D0EC454F469D}"/>
          </ac:spMkLst>
        </pc:spChg>
      </pc:sldChg>
      <pc:sldChg chg="addSp delSp modSp mod">
        <pc:chgData name="Kelli S. Blackburn" userId="42dd2853-0d9e-4580-bedc-d5ee5e61fbf5" providerId="ADAL" clId="{A2234A3D-DC86-4E61-AEB4-FDD45562AF3A}" dt="2026-04-29T14:58:28.855" v="10" actId="1076"/>
        <pc:sldMkLst>
          <pc:docMk/>
          <pc:sldMk cId="348692334" sldId="349"/>
        </pc:sldMkLst>
        <pc:spChg chg="add del mod">
          <ac:chgData name="Kelli S. Blackburn" userId="42dd2853-0d9e-4580-bedc-d5ee5e61fbf5" providerId="ADAL" clId="{A2234A3D-DC86-4E61-AEB4-FDD45562AF3A}" dt="2026-04-29T14:58:18.506" v="8" actId="478"/>
          <ac:spMkLst>
            <pc:docMk/>
            <pc:sldMk cId="348692334" sldId="349"/>
            <ac:spMk id="4" creationId="{2D912DDA-B767-CA15-EA38-B80B78B8B08C}"/>
          </ac:spMkLst>
        </pc:spChg>
        <pc:graphicFrameChg chg="del modGraphic">
          <ac:chgData name="Kelli S. Blackburn" userId="42dd2853-0d9e-4580-bedc-d5ee5e61fbf5" providerId="ADAL" clId="{A2234A3D-DC86-4E61-AEB4-FDD45562AF3A}" dt="2026-04-29T14:58:16.584" v="7" actId="478"/>
          <ac:graphicFrameMkLst>
            <pc:docMk/>
            <pc:sldMk cId="348692334" sldId="349"/>
            <ac:graphicFrameMk id="7" creationId="{E0A4608A-0886-8387-469E-9B5D084DE5AC}"/>
          </ac:graphicFrameMkLst>
        </pc:graphicFrameChg>
        <pc:graphicFrameChg chg="add mod">
          <ac:chgData name="Kelli S. Blackburn" userId="42dd2853-0d9e-4580-bedc-d5ee5e61fbf5" providerId="ADAL" clId="{A2234A3D-DC86-4E61-AEB4-FDD45562AF3A}" dt="2026-04-29T14:58:28.855" v="10" actId="1076"/>
          <ac:graphicFrameMkLst>
            <pc:docMk/>
            <pc:sldMk cId="348692334" sldId="349"/>
            <ac:graphicFrameMk id="8" creationId="{5591572E-1922-A24A-3D3C-72A5C3252C02}"/>
          </ac:graphicFrameMkLst>
        </pc:graphicFrameChg>
      </pc:sldChg>
      <pc:sldChg chg="modSp mod">
        <pc:chgData name="Kelli S. Blackburn" userId="42dd2853-0d9e-4580-bedc-d5ee5e61fbf5" providerId="ADAL" clId="{A2234A3D-DC86-4E61-AEB4-FDD45562AF3A}" dt="2026-04-29T14:58:40.597" v="11" actId="1076"/>
        <pc:sldMkLst>
          <pc:docMk/>
          <pc:sldMk cId="1814078813" sldId="350"/>
        </pc:sldMkLst>
        <pc:spChg chg="mod">
          <ac:chgData name="Kelli S. Blackburn" userId="42dd2853-0d9e-4580-bedc-d5ee5e61fbf5" providerId="ADAL" clId="{A2234A3D-DC86-4E61-AEB4-FDD45562AF3A}" dt="2026-04-29T14:58:40.597" v="11" actId="1076"/>
          <ac:spMkLst>
            <pc:docMk/>
            <pc:sldMk cId="1814078813" sldId="350"/>
            <ac:spMk id="2" creationId="{0A8340C3-7685-19E1-478B-5C71DEC65750}"/>
          </ac:spMkLst>
        </pc:spChg>
      </pc:sldChg>
      <pc:sldChg chg="modSp mod">
        <pc:chgData name="Kelli S. Blackburn" userId="42dd2853-0d9e-4580-bedc-d5ee5e61fbf5" providerId="ADAL" clId="{A2234A3D-DC86-4E61-AEB4-FDD45562AF3A}" dt="2026-04-29T14:59:04.549" v="13" actId="14100"/>
        <pc:sldMkLst>
          <pc:docMk/>
          <pc:sldMk cId="2620129162" sldId="351"/>
        </pc:sldMkLst>
        <pc:graphicFrameChg chg="mod modGraphic">
          <ac:chgData name="Kelli S. Blackburn" userId="42dd2853-0d9e-4580-bedc-d5ee5e61fbf5" providerId="ADAL" clId="{A2234A3D-DC86-4E61-AEB4-FDD45562AF3A}" dt="2026-04-29T14:59:04.549" v="13" actId="14100"/>
          <ac:graphicFrameMkLst>
            <pc:docMk/>
            <pc:sldMk cId="2620129162" sldId="351"/>
            <ac:graphicFrameMk id="9" creationId="{82ACD5CE-AB7A-FC77-8F5F-7B8F61AE9F3E}"/>
          </ac:graphicFrameMkLst>
        </pc:graphicFrameChg>
      </pc:sldChg>
      <pc:sldChg chg="modSp mod">
        <pc:chgData name="Kelli S. Blackburn" userId="42dd2853-0d9e-4580-bedc-d5ee5e61fbf5" providerId="ADAL" clId="{A2234A3D-DC86-4E61-AEB4-FDD45562AF3A}" dt="2026-04-29T14:59:23.799" v="15" actId="20577"/>
        <pc:sldMkLst>
          <pc:docMk/>
          <pc:sldMk cId="2275319897" sldId="352"/>
        </pc:sldMkLst>
        <pc:spChg chg="mod">
          <ac:chgData name="Kelli S. Blackburn" userId="42dd2853-0d9e-4580-bedc-d5ee5e61fbf5" providerId="ADAL" clId="{A2234A3D-DC86-4E61-AEB4-FDD45562AF3A}" dt="2026-04-29T14:59:23.799" v="15" actId="20577"/>
          <ac:spMkLst>
            <pc:docMk/>
            <pc:sldMk cId="2275319897" sldId="352"/>
            <ac:spMk id="2" creationId="{43FB6942-C8DA-7FED-0675-AAD02317EAC1}"/>
          </ac:spMkLst>
        </pc:spChg>
      </pc:sldChg>
      <pc:sldChg chg="modSp mod">
        <pc:chgData name="Kelli S. Blackburn" userId="42dd2853-0d9e-4580-bedc-d5ee5e61fbf5" providerId="ADAL" clId="{A2234A3D-DC86-4E61-AEB4-FDD45562AF3A}" dt="2026-04-29T15:00:00.127" v="22" actId="20577"/>
        <pc:sldMkLst>
          <pc:docMk/>
          <pc:sldMk cId="1091818450" sldId="354"/>
        </pc:sldMkLst>
        <pc:spChg chg="mod">
          <ac:chgData name="Kelli S. Blackburn" userId="42dd2853-0d9e-4580-bedc-d5ee5e61fbf5" providerId="ADAL" clId="{A2234A3D-DC86-4E61-AEB4-FDD45562AF3A}" dt="2026-04-29T15:00:00.127" v="22" actId="20577"/>
          <ac:spMkLst>
            <pc:docMk/>
            <pc:sldMk cId="1091818450" sldId="354"/>
            <ac:spMk id="2" creationId="{43FB6942-C8DA-7FED-0675-AAD02317EAC1}"/>
          </ac:spMkLst>
        </pc:spChg>
      </pc:sldChg>
      <pc:sldChg chg="addSp delSp modSp mod">
        <pc:chgData name="Kelli S. Blackburn" userId="42dd2853-0d9e-4580-bedc-d5ee5e61fbf5" providerId="ADAL" clId="{A2234A3D-DC86-4E61-AEB4-FDD45562AF3A}" dt="2026-04-29T15:00:31.616" v="28" actId="1076"/>
        <pc:sldMkLst>
          <pc:docMk/>
          <pc:sldMk cId="1773581365" sldId="355"/>
        </pc:sldMkLst>
        <pc:spChg chg="add mod">
          <ac:chgData name="Kelli S. Blackburn" userId="42dd2853-0d9e-4580-bedc-d5ee5e61fbf5" providerId="ADAL" clId="{A2234A3D-DC86-4E61-AEB4-FDD45562AF3A}" dt="2026-04-29T15:00:31.616" v="28" actId="1076"/>
          <ac:spMkLst>
            <pc:docMk/>
            <pc:sldMk cId="1773581365" sldId="355"/>
            <ac:spMk id="2" creationId="{70C44EF5-A24E-DE98-8E40-42BAF135532D}"/>
          </ac:spMkLst>
        </pc:spChg>
        <pc:spChg chg="add mod">
          <ac:chgData name="Kelli S. Blackburn" userId="42dd2853-0d9e-4580-bedc-d5ee5e61fbf5" providerId="ADAL" clId="{A2234A3D-DC86-4E61-AEB4-FDD45562AF3A}" dt="2026-04-29T15:00:28.696" v="27" actId="1076"/>
          <ac:spMkLst>
            <pc:docMk/>
            <pc:sldMk cId="1773581365" sldId="355"/>
            <ac:spMk id="4" creationId="{7B65AA18-040B-415C-A6FC-5E9D8C34B28D}"/>
          </ac:spMkLst>
        </pc:spChg>
        <pc:spChg chg="del">
          <ac:chgData name="Kelli S. Blackburn" userId="42dd2853-0d9e-4580-bedc-d5ee5e61fbf5" providerId="ADAL" clId="{A2234A3D-DC86-4E61-AEB4-FDD45562AF3A}" dt="2026-04-29T15:00:13.071" v="23" actId="478"/>
          <ac:spMkLst>
            <pc:docMk/>
            <pc:sldMk cId="1773581365" sldId="355"/>
            <ac:spMk id="11" creationId="{81400001-55FA-466D-EA87-BAACE34B8A58}"/>
          </ac:spMkLst>
        </pc:spChg>
        <pc:spChg chg="del">
          <ac:chgData name="Kelli S. Blackburn" userId="42dd2853-0d9e-4580-bedc-d5ee5e61fbf5" providerId="ADAL" clId="{A2234A3D-DC86-4E61-AEB4-FDD45562AF3A}" dt="2026-04-29T15:00:16.184" v="24" actId="478"/>
          <ac:spMkLst>
            <pc:docMk/>
            <pc:sldMk cId="1773581365" sldId="355"/>
            <ac:spMk id="13" creationId="{E1C31AA6-DF9A-4CBB-9D6D-BAE290B0F21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n-US" dirty="0">
              <a:latin typeface="Century Gothic"/>
            </a:endParaRPr>
          </a:p>
        </p:txBody>
      </p:sp>
      <p:sp>
        <p:nvSpPr>
          <p:cNvPr id="3" name="Date Placeholder 2"/>
          <p:cNvSpPr>
            <a:spLocks noGrp="1"/>
          </p:cNvSpPr>
          <p:nvPr>
            <p:ph type="dt" sz="quarter" idx="1"/>
          </p:nvPr>
        </p:nvSpPr>
        <p:spPr>
          <a:xfrm>
            <a:off x="3953853" y="0"/>
            <a:ext cx="3024770" cy="457200"/>
          </a:xfrm>
          <a:prstGeom prst="rect">
            <a:avLst/>
          </a:prstGeom>
        </p:spPr>
        <p:txBody>
          <a:bodyPr vert="horz" lIns="91440" tIns="45720" rIns="91440" bIns="45720" rtlCol="0"/>
          <a:lstStyle>
            <a:lvl1pPr algn="r">
              <a:defRPr sz="1200"/>
            </a:lvl1pPr>
          </a:lstStyle>
          <a:p>
            <a:fld id="{F7D890DF-6341-034B-A55B-E0156A5C55A2}" type="datetimeFigureOut">
              <a:rPr lang="en-US" smtClean="0">
                <a:latin typeface="Century Gothic"/>
              </a:rPr>
              <a:pPr/>
              <a:t>5/13/2026</a:t>
            </a:fld>
            <a:endParaRPr lang="en-US" dirty="0">
              <a:latin typeface="Century Gothic"/>
            </a:endParaRPr>
          </a:p>
        </p:txBody>
      </p:sp>
      <p:sp>
        <p:nvSpPr>
          <p:cNvPr id="4" name="Footer Placeholder 3"/>
          <p:cNvSpPr>
            <a:spLocks noGrp="1"/>
          </p:cNvSpPr>
          <p:nvPr>
            <p:ph type="ftr" sz="quarter" idx="2"/>
          </p:nvPr>
        </p:nvSpPr>
        <p:spPr>
          <a:xfrm>
            <a:off x="0" y="8685213"/>
            <a:ext cx="3024770" cy="457200"/>
          </a:xfrm>
          <a:prstGeom prst="rect">
            <a:avLst/>
          </a:prstGeom>
        </p:spPr>
        <p:txBody>
          <a:bodyPr vert="horz" lIns="91440" tIns="45720" rIns="91440" bIns="45720" rtlCol="0" anchor="b"/>
          <a:lstStyle>
            <a:lvl1pPr algn="l">
              <a:defRPr sz="1200"/>
            </a:lvl1pPr>
          </a:lstStyle>
          <a:p>
            <a:endParaRPr lang="en-US" dirty="0">
              <a:latin typeface="Century Gothic"/>
            </a:endParaRPr>
          </a:p>
        </p:txBody>
      </p:sp>
      <p:sp>
        <p:nvSpPr>
          <p:cNvPr id="5" name="Slide Number Placeholder 4"/>
          <p:cNvSpPr>
            <a:spLocks noGrp="1"/>
          </p:cNvSpPr>
          <p:nvPr>
            <p:ph type="sldNum" sz="quarter" idx="3"/>
          </p:nvPr>
        </p:nvSpPr>
        <p:spPr>
          <a:xfrm>
            <a:off x="3953853" y="8685213"/>
            <a:ext cx="3024770" cy="457200"/>
          </a:xfrm>
          <a:prstGeom prst="rect">
            <a:avLst/>
          </a:prstGeom>
        </p:spPr>
        <p:txBody>
          <a:bodyPr vert="horz" lIns="91440" tIns="45720" rIns="91440" bIns="45720" rtlCol="0" anchor="b"/>
          <a:lstStyle>
            <a:lvl1pPr algn="r">
              <a:defRPr sz="1200"/>
            </a:lvl1pPr>
          </a:lstStyle>
          <a:p>
            <a:fld id="{E22E8A27-D374-4C4D-8D75-1C4EFC7A5CE3}" type="slidenum">
              <a:rPr lang="en-US" smtClean="0">
                <a:latin typeface="Century Gothic"/>
              </a:rPr>
              <a:pPr/>
              <a:t>‹#›</a:t>
            </a:fld>
            <a:endParaRPr lang="en-US" dirty="0">
              <a:latin typeface="Century Gothic"/>
            </a:endParaRPr>
          </a:p>
        </p:txBody>
      </p:sp>
    </p:spTree>
    <p:extLst>
      <p:ext uri="{BB962C8B-B14F-4D97-AF65-F5344CB8AC3E}">
        <p14:creationId xmlns:p14="http://schemas.microsoft.com/office/powerpoint/2010/main" val="24339142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atin typeface="Century Gothic"/>
              </a:defRPr>
            </a:lvl1pPr>
          </a:lstStyle>
          <a:p>
            <a:endParaRPr lang="en-US" dirty="0"/>
          </a:p>
        </p:txBody>
      </p:sp>
      <p:sp>
        <p:nvSpPr>
          <p:cNvPr id="3" name="Date Placeholder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atin typeface="Century Gothic"/>
              </a:defRPr>
            </a:lvl1pPr>
          </a:lstStyle>
          <a:p>
            <a:fld id="{C8C68BC8-B650-C542-ADD9-2422A66DB1F3}" type="datetimeFigureOut">
              <a:rPr lang="en-US" smtClean="0"/>
              <a:pPr/>
              <a:t>5/13/2026</a:t>
            </a:fld>
            <a:endParaRPr lang="en-US" dirty="0"/>
          </a:p>
        </p:txBody>
      </p:sp>
      <p:sp>
        <p:nvSpPr>
          <p:cNvPr id="4" name="Slide Image Placeholder 3"/>
          <p:cNvSpPr>
            <a:spLocks noGrp="1" noRot="1" noChangeAspect="1"/>
          </p:cNvSpPr>
          <p:nvPr>
            <p:ph type="sldImg" idx="2"/>
          </p:nvPr>
        </p:nvSpPr>
        <p:spPr>
          <a:xfrm>
            <a:off x="1203325" y="685800"/>
            <a:ext cx="4573588"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024" y="4343400"/>
            <a:ext cx="558419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atin typeface="Century Gothic"/>
              </a:defRPr>
            </a:lvl1pPr>
          </a:lstStyle>
          <a:p>
            <a:endParaRPr lang="en-US" dirty="0"/>
          </a:p>
        </p:txBody>
      </p:sp>
      <p:sp>
        <p:nvSpPr>
          <p:cNvPr id="7" name="Slide Number Placeholder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atin typeface="Century Gothic"/>
              </a:defRPr>
            </a:lvl1pPr>
          </a:lstStyle>
          <a:p>
            <a:fld id="{6240A377-4153-7D42-A67C-7146F61FF122}" type="slidenum">
              <a:rPr lang="en-US" smtClean="0"/>
              <a:pPr/>
              <a:t>‹#›</a:t>
            </a:fld>
            <a:endParaRPr lang="en-US" dirty="0"/>
          </a:p>
        </p:txBody>
      </p:sp>
    </p:spTree>
    <p:extLst>
      <p:ext uri="{BB962C8B-B14F-4D97-AF65-F5344CB8AC3E}">
        <p14:creationId xmlns:p14="http://schemas.microsoft.com/office/powerpoint/2010/main" val="13210912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Century Gothic"/>
        <a:ea typeface="+mn-ea"/>
        <a:cs typeface="+mn-cs"/>
      </a:defRPr>
    </a:lvl1pPr>
    <a:lvl2pPr marL="457200" algn="l" defTabSz="457200" rtl="0" eaLnBrk="1" latinLnBrk="0" hangingPunct="1">
      <a:defRPr sz="1200" kern="1200">
        <a:solidFill>
          <a:schemeClr val="tx1"/>
        </a:solidFill>
        <a:latin typeface="Century Gothic"/>
        <a:ea typeface="+mn-ea"/>
        <a:cs typeface="+mn-cs"/>
      </a:defRPr>
    </a:lvl2pPr>
    <a:lvl3pPr marL="914400" algn="l" defTabSz="457200" rtl="0" eaLnBrk="1" latinLnBrk="0" hangingPunct="1">
      <a:defRPr sz="1200" kern="1200">
        <a:solidFill>
          <a:schemeClr val="tx1"/>
        </a:solidFill>
        <a:latin typeface="Century Gothic"/>
        <a:ea typeface="+mn-ea"/>
        <a:cs typeface="+mn-cs"/>
      </a:defRPr>
    </a:lvl3pPr>
    <a:lvl4pPr marL="1371600" algn="l" defTabSz="457200" rtl="0" eaLnBrk="1" latinLnBrk="0" hangingPunct="1">
      <a:defRPr sz="1200" kern="1200">
        <a:solidFill>
          <a:schemeClr val="tx1"/>
        </a:solidFill>
        <a:latin typeface="Century Gothic"/>
        <a:ea typeface="+mn-ea"/>
        <a:cs typeface="+mn-cs"/>
      </a:defRPr>
    </a:lvl4pPr>
    <a:lvl5pPr marL="1828800" algn="l" defTabSz="457200" rtl="0" eaLnBrk="1" latinLnBrk="0" hangingPunct="1">
      <a:defRPr sz="1200" kern="1200">
        <a:solidFill>
          <a:schemeClr val="tx1"/>
        </a:solidFill>
        <a:latin typeface="Century Gothic"/>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1</a:t>
            </a:fld>
            <a:endParaRPr lang="en-US" dirty="0"/>
          </a:p>
        </p:txBody>
      </p:sp>
    </p:spTree>
    <p:extLst>
      <p:ext uri="{BB962C8B-B14F-4D97-AF65-F5344CB8AC3E}">
        <p14:creationId xmlns:p14="http://schemas.microsoft.com/office/powerpoint/2010/main" val="4193335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SBBC Policies 1403 and 6030 speak to sharing the school’s budget with the School Advisory Council and School Advisory Forum and the signing of the budget by the SAC and SAF Chairs.</a:t>
            </a:r>
          </a:p>
        </p:txBody>
      </p:sp>
      <p:sp>
        <p:nvSpPr>
          <p:cNvPr id="4" name="Slide Number Placeholder 3"/>
          <p:cNvSpPr>
            <a:spLocks noGrp="1"/>
          </p:cNvSpPr>
          <p:nvPr>
            <p:ph type="sldNum" sz="quarter" idx="5"/>
          </p:nvPr>
        </p:nvSpPr>
        <p:spPr/>
        <p:txBody>
          <a:bodyPr/>
          <a:lstStyle/>
          <a:p>
            <a:fld id="{6240A377-4153-7D42-A67C-7146F61FF122}" type="slidenum">
              <a:rPr lang="en-US" smtClean="0"/>
              <a:pPr/>
              <a:t>2</a:t>
            </a:fld>
            <a:endParaRPr lang="en-US"/>
          </a:p>
        </p:txBody>
      </p:sp>
    </p:spTree>
    <p:extLst>
      <p:ext uri="{BB962C8B-B14F-4D97-AF65-F5344CB8AC3E}">
        <p14:creationId xmlns:p14="http://schemas.microsoft.com/office/powerpoint/2010/main" val="6107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3</a:t>
            </a:fld>
            <a:endParaRPr lang="en-US"/>
          </a:p>
        </p:txBody>
      </p:sp>
    </p:spTree>
    <p:extLst>
      <p:ext uri="{BB962C8B-B14F-4D97-AF65-F5344CB8AC3E}">
        <p14:creationId xmlns:p14="http://schemas.microsoft.com/office/powerpoint/2010/main" val="2731097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the projected student population here.</a:t>
            </a:r>
          </a:p>
        </p:txBody>
      </p:sp>
      <p:sp>
        <p:nvSpPr>
          <p:cNvPr id="4" name="Slide Number Placeholder 3"/>
          <p:cNvSpPr>
            <a:spLocks noGrp="1"/>
          </p:cNvSpPr>
          <p:nvPr>
            <p:ph type="sldNum" sz="quarter" idx="5"/>
          </p:nvPr>
        </p:nvSpPr>
        <p:spPr/>
        <p:txBody>
          <a:bodyPr/>
          <a:lstStyle/>
          <a:p>
            <a:fld id="{6240A377-4153-7D42-A67C-7146F61FF122}" type="slidenum">
              <a:rPr lang="en-US" smtClean="0"/>
              <a:pPr/>
              <a:t>4</a:t>
            </a:fld>
            <a:endParaRPr lang="en-US"/>
          </a:p>
        </p:txBody>
      </p:sp>
    </p:spTree>
    <p:extLst>
      <p:ext uri="{BB962C8B-B14F-4D97-AF65-F5344CB8AC3E}">
        <p14:creationId xmlns:p14="http://schemas.microsoft.com/office/powerpoint/2010/main" val="1856675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5</a:t>
            </a:fld>
            <a:endParaRPr lang="en-US"/>
          </a:p>
        </p:txBody>
      </p:sp>
    </p:spTree>
    <p:extLst>
      <p:ext uri="{BB962C8B-B14F-4D97-AF65-F5344CB8AC3E}">
        <p14:creationId xmlns:p14="http://schemas.microsoft.com/office/powerpoint/2010/main" val="1557381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2026-2027 Elective Teachers and indicate if there were any changes from last year (see the red asterisk). </a:t>
            </a:r>
          </a:p>
        </p:txBody>
      </p:sp>
      <p:sp>
        <p:nvSpPr>
          <p:cNvPr id="4" name="Slide Number Placeholder 3"/>
          <p:cNvSpPr>
            <a:spLocks noGrp="1"/>
          </p:cNvSpPr>
          <p:nvPr>
            <p:ph type="sldNum" sz="quarter" idx="5"/>
          </p:nvPr>
        </p:nvSpPr>
        <p:spPr/>
        <p:txBody>
          <a:bodyPr/>
          <a:lstStyle/>
          <a:p>
            <a:fld id="{6240A377-4153-7D42-A67C-7146F61FF122}" type="slidenum">
              <a:rPr lang="en-US" smtClean="0"/>
              <a:pPr/>
              <a:t>6</a:t>
            </a:fld>
            <a:endParaRPr lang="en-US"/>
          </a:p>
        </p:txBody>
      </p:sp>
    </p:spTree>
    <p:extLst>
      <p:ext uri="{BB962C8B-B14F-4D97-AF65-F5344CB8AC3E}">
        <p14:creationId xmlns:p14="http://schemas.microsoft.com/office/powerpoint/2010/main" val="21267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Add 2026-2027 Instructional Support and indicate if there were any changes from last year (see the red asterisk).  </a:t>
            </a:r>
          </a:p>
          <a:p>
            <a:endParaRPr lang="en-US" dirty="0"/>
          </a:p>
        </p:txBody>
      </p:sp>
      <p:sp>
        <p:nvSpPr>
          <p:cNvPr id="4" name="Slide Number Placeholder 3"/>
          <p:cNvSpPr>
            <a:spLocks noGrp="1"/>
          </p:cNvSpPr>
          <p:nvPr>
            <p:ph type="sldNum" sz="quarter" idx="5"/>
          </p:nvPr>
        </p:nvSpPr>
        <p:spPr/>
        <p:txBody>
          <a:bodyPr/>
          <a:lstStyle/>
          <a:p>
            <a:fld id="{6240A377-4153-7D42-A67C-7146F61FF122}" type="slidenum">
              <a:rPr lang="en-US" smtClean="0"/>
              <a:pPr/>
              <a:t>7</a:t>
            </a:fld>
            <a:endParaRPr lang="en-US"/>
          </a:p>
        </p:txBody>
      </p:sp>
    </p:spTree>
    <p:extLst>
      <p:ext uri="{BB962C8B-B14F-4D97-AF65-F5344CB8AC3E}">
        <p14:creationId xmlns:p14="http://schemas.microsoft.com/office/powerpoint/2010/main" val="311474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Add 2026-2027 Other Support and indicate if there were any changes from last year (see the red asterisk).  </a:t>
            </a:r>
          </a:p>
          <a:p>
            <a:endParaRPr lang="en-US" dirty="0"/>
          </a:p>
        </p:txBody>
      </p:sp>
      <p:sp>
        <p:nvSpPr>
          <p:cNvPr id="4" name="Slide Number Placeholder 3"/>
          <p:cNvSpPr>
            <a:spLocks noGrp="1"/>
          </p:cNvSpPr>
          <p:nvPr>
            <p:ph type="sldNum" sz="quarter" idx="5"/>
          </p:nvPr>
        </p:nvSpPr>
        <p:spPr/>
        <p:txBody>
          <a:bodyPr/>
          <a:lstStyle/>
          <a:p>
            <a:fld id="{6240A377-4153-7D42-A67C-7146F61FF122}" type="slidenum">
              <a:rPr lang="en-US" smtClean="0"/>
              <a:pPr/>
              <a:t>8</a:t>
            </a:fld>
            <a:endParaRPr lang="en-US"/>
          </a:p>
        </p:txBody>
      </p:sp>
    </p:spTree>
    <p:extLst>
      <p:ext uri="{BB962C8B-B14F-4D97-AF65-F5344CB8AC3E}">
        <p14:creationId xmlns:p14="http://schemas.microsoft.com/office/powerpoint/2010/main" val="3351930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FF0000"/>
                </a:solidFill>
              </a:rPr>
              <a:t>*</a:t>
            </a:r>
            <a:r>
              <a:rPr lang="en-US" dirty="0"/>
              <a:t>This is general information in the event that School Recognition Funds are released next year. </a:t>
            </a:r>
            <a:r>
              <a:rPr lang="en-US" sz="1200" dirty="0">
                <a:solidFill>
                  <a:srgbClr val="FF0000"/>
                </a:solidFill>
              </a:rPr>
              <a:t>Qualifications can be found by clicking the link. </a:t>
            </a:r>
            <a:endParaRPr lang="en-US" dirty="0"/>
          </a:p>
          <a:p>
            <a:endParaRPr lang="en-US" dirty="0"/>
          </a:p>
        </p:txBody>
      </p:sp>
      <p:sp>
        <p:nvSpPr>
          <p:cNvPr id="4" name="Slide Number Placeholder 3"/>
          <p:cNvSpPr>
            <a:spLocks noGrp="1"/>
          </p:cNvSpPr>
          <p:nvPr>
            <p:ph type="sldNum" sz="quarter" idx="5"/>
          </p:nvPr>
        </p:nvSpPr>
        <p:spPr/>
        <p:txBody>
          <a:bodyPr/>
          <a:lstStyle/>
          <a:p>
            <a:fld id="{6240A377-4153-7D42-A67C-7146F61FF122}" type="slidenum">
              <a:rPr lang="en-US" smtClean="0"/>
              <a:pPr/>
              <a:t>10</a:t>
            </a:fld>
            <a:endParaRPr lang="en-US"/>
          </a:p>
        </p:txBody>
      </p:sp>
    </p:spTree>
    <p:extLst>
      <p:ext uri="{BB962C8B-B14F-4D97-AF65-F5344CB8AC3E}">
        <p14:creationId xmlns:p14="http://schemas.microsoft.com/office/powerpoint/2010/main" val="13608794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FD5DC8-71DA-FF60-A03B-C6A3F8B5EC64}"/>
              </a:ext>
            </a:extLst>
          </p:cNvPr>
          <p:cNvPicPr>
            <a:picLocks noChangeAspect="1"/>
          </p:cNvPicPr>
          <p:nvPr userDrawn="1"/>
        </p:nvPicPr>
        <p:blipFill>
          <a:blip r:embed="rId2"/>
          <a:srcRect/>
          <a:stretch/>
        </p:blipFill>
        <p:spPr>
          <a:xfrm>
            <a:off x="6261652" y="3957799"/>
            <a:ext cx="2882348" cy="2892356"/>
          </a:xfrm>
          <a:prstGeom prst="rect">
            <a:avLst/>
          </a:prstGeom>
        </p:spPr>
      </p:pic>
      <p:sp>
        <p:nvSpPr>
          <p:cNvPr id="10" name="Rectangle 9"/>
          <p:cNvSpPr/>
          <p:nvPr userDrawn="1"/>
        </p:nvSpPr>
        <p:spPr>
          <a:xfrm>
            <a:off x="0" y="6111313"/>
            <a:ext cx="2628900" cy="337885"/>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4F8A84A8-1712-0E75-2A24-AA98D628B62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65033" y="457819"/>
            <a:ext cx="285750" cy="895350"/>
          </a:xfrm>
          <a:prstGeom prst="rect">
            <a:avLst/>
          </a:prstGeom>
        </p:spPr>
      </p:pic>
      <p:pic>
        <p:nvPicPr>
          <p:cNvPr id="24" name="Graphic 23">
            <a:extLst>
              <a:ext uri="{FF2B5EF4-FFF2-40B4-BE49-F238E27FC236}">
                <a16:creationId xmlns:a16="http://schemas.microsoft.com/office/drawing/2014/main" id="{6C499FF2-1E1A-E68B-836D-7093E3FD77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571073" y="5944500"/>
            <a:ext cx="3854317" cy="545305"/>
          </a:xfrm>
          <a:prstGeom prst="rect">
            <a:avLst/>
          </a:prstGeom>
        </p:spPr>
      </p:pic>
      <p:pic>
        <p:nvPicPr>
          <p:cNvPr id="3" name="Picture 2">
            <a:extLst>
              <a:ext uri="{FF2B5EF4-FFF2-40B4-BE49-F238E27FC236}">
                <a16:creationId xmlns:a16="http://schemas.microsoft.com/office/drawing/2014/main" id="{12C174BB-A44E-0A97-D68A-0F92C89AA808}"/>
              </a:ext>
            </a:extLst>
          </p:cNvPr>
          <p:cNvPicPr>
            <a:picLocks noChangeAspect="1"/>
          </p:cNvPicPr>
          <p:nvPr userDrawn="1"/>
        </p:nvPicPr>
        <p:blipFill>
          <a:blip r:embed="rId5"/>
          <a:srcRect/>
          <a:stretch/>
        </p:blipFill>
        <p:spPr>
          <a:xfrm>
            <a:off x="5770" y="0"/>
            <a:ext cx="4223124" cy="4254759"/>
          </a:xfrm>
          <a:prstGeom prst="rect">
            <a:avLst/>
          </a:prstGeom>
        </p:spPr>
      </p:pic>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pic>
        <p:nvPicPr>
          <p:cNvPr id="9" name="Graphic 8">
            <a:extLst>
              <a:ext uri="{FF2B5EF4-FFF2-40B4-BE49-F238E27FC236}">
                <a16:creationId xmlns:a16="http://schemas.microsoft.com/office/drawing/2014/main" id="{0F62D255-C813-608F-D136-E20E31951C57}"/>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5400000">
            <a:off x="573741" y="5394257"/>
            <a:ext cx="285750" cy="8953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sp>
        <p:nvSpPr>
          <p:cNvPr id="2" name="Rectangle 1">
            <a:extLst>
              <a:ext uri="{FF2B5EF4-FFF2-40B4-BE49-F238E27FC236}">
                <a16:creationId xmlns:a16="http://schemas.microsoft.com/office/drawing/2014/main" id="{3BDAB0BD-8875-2E17-564D-44421E50F166}"/>
              </a:ext>
            </a:extLst>
          </p:cNvPr>
          <p:cNvSpPr/>
          <p:nvPr userDrawn="1"/>
        </p:nvSpPr>
        <p:spPr>
          <a:xfrm>
            <a:off x="2449669" y="6111313"/>
            <a:ext cx="2628900" cy="337885"/>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5A969A56-6A7C-D4F3-5C40-9A7844EF7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20742" y="5944500"/>
            <a:ext cx="3854317" cy="545305"/>
          </a:xfrm>
          <a:prstGeom prst="rect">
            <a:avLst/>
          </a:prstGeom>
        </p:spPr>
      </p:pic>
      <p:pic>
        <p:nvPicPr>
          <p:cNvPr id="5" name="Picture 4" descr="A blue background with a blue circle and a blue arrow&#10;&#10;Description automatically generated">
            <a:extLst>
              <a:ext uri="{FF2B5EF4-FFF2-40B4-BE49-F238E27FC236}">
                <a16:creationId xmlns:a16="http://schemas.microsoft.com/office/drawing/2014/main" id="{4EDF1069-BDAA-F7A4-07A5-4E76446EA097}"/>
              </a:ext>
            </a:extLst>
          </p:cNvPr>
          <p:cNvPicPr>
            <a:picLocks noChangeAspect="1"/>
          </p:cNvPicPr>
          <p:nvPr userDrawn="1"/>
        </p:nvPicPr>
        <p:blipFill>
          <a:blip r:embed="rId3"/>
          <a:stretch>
            <a:fillRect/>
          </a:stretch>
        </p:blipFill>
        <p:spPr>
          <a:xfrm>
            <a:off x="0" y="2368572"/>
            <a:ext cx="3096124" cy="4489428"/>
          </a:xfrm>
          <a:prstGeom prst="rect">
            <a:avLst/>
          </a:prstGeom>
        </p:spPr>
      </p:pic>
      <p:pic>
        <p:nvPicPr>
          <p:cNvPr id="7" name="Picture 6">
            <a:extLst>
              <a:ext uri="{FF2B5EF4-FFF2-40B4-BE49-F238E27FC236}">
                <a16:creationId xmlns:a16="http://schemas.microsoft.com/office/drawing/2014/main" id="{8A8819D4-2ECC-6951-1BA7-796B0394D895}"/>
              </a:ext>
            </a:extLst>
          </p:cNvPr>
          <p:cNvPicPr>
            <a:picLocks noChangeAspect="1"/>
          </p:cNvPicPr>
          <p:nvPr userDrawn="1"/>
        </p:nvPicPr>
        <p:blipFill>
          <a:blip r:embed="rId4"/>
          <a:srcRect/>
          <a:stretch/>
        </p:blipFill>
        <p:spPr>
          <a:xfrm>
            <a:off x="0" y="516280"/>
            <a:ext cx="9143999" cy="1882015"/>
          </a:xfrm>
          <a:prstGeom prst="rect">
            <a:avLst/>
          </a:prstGeom>
        </p:spPr>
      </p:pic>
      <p:pic>
        <p:nvPicPr>
          <p:cNvPr id="8" name="Picture 7" descr="A blue and brown background&#10;&#10;Description automatically generated">
            <a:extLst>
              <a:ext uri="{FF2B5EF4-FFF2-40B4-BE49-F238E27FC236}">
                <a16:creationId xmlns:a16="http://schemas.microsoft.com/office/drawing/2014/main" id="{A8C5D447-C158-C78A-0DB9-F1C8307D19F5}"/>
              </a:ext>
            </a:extLst>
          </p:cNvPr>
          <p:cNvPicPr>
            <a:picLocks noChangeAspect="1"/>
          </p:cNvPicPr>
          <p:nvPr userDrawn="1"/>
        </p:nvPicPr>
        <p:blipFill>
          <a:blip r:embed="rId5"/>
          <a:srcRect b="58481"/>
          <a:stretch/>
        </p:blipFill>
        <p:spPr>
          <a:xfrm>
            <a:off x="3120186" y="1"/>
            <a:ext cx="6023814" cy="516278"/>
          </a:xfrm>
          <a:prstGeom prst="rect">
            <a:avLst/>
          </a:prstGeom>
        </p:spPr>
      </p:pic>
      <p:pic>
        <p:nvPicPr>
          <p:cNvPr id="11" name="Picture 10" descr="A blue and brown background&#10;&#10;Description automatically generated">
            <a:extLst>
              <a:ext uri="{FF2B5EF4-FFF2-40B4-BE49-F238E27FC236}">
                <a16:creationId xmlns:a16="http://schemas.microsoft.com/office/drawing/2014/main" id="{96B47FFC-A239-A96D-38BF-BD9F7CD45DDA}"/>
              </a:ext>
            </a:extLst>
          </p:cNvPr>
          <p:cNvPicPr>
            <a:picLocks noChangeAspect="1"/>
          </p:cNvPicPr>
          <p:nvPr userDrawn="1"/>
        </p:nvPicPr>
        <p:blipFill>
          <a:blip r:embed="rId5"/>
          <a:srcRect t="53357" r="67126"/>
          <a:stretch/>
        </p:blipFill>
        <p:spPr>
          <a:xfrm>
            <a:off x="0" y="1"/>
            <a:ext cx="3096122" cy="516278"/>
          </a:xfrm>
          <a:prstGeom prst="rect">
            <a:avLst/>
          </a:prstGeom>
        </p:spPr>
      </p:pic>
    </p:spTree>
    <p:extLst>
      <p:ext uri="{BB962C8B-B14F-4D97-AF65-F5344CB8AC3E}">
        <p14:creationId xmlns:p14="http://schemas.microsoft.com/office/powerpoint/2010/main" val="158866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Rectangle 15"/>
          <p:cNvSpPr/>
          <p:nvPr userDrawn="1"/>
        </p:nvSpPr>
        <p:spPr>
          <a:xfrm>
            <a:off x="165100" y="165100"/>
            <a:ext cx="8805863" cy="587533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7" name="Picture 16" descr="Identity Marker_blue screen.png"/>
          <p:cNvPicPr>
            <a:picLocks noChangeAspect="1"/>
          </p:cNvPicPr>
          <p:nvPr userDrawn="1"/>
        </p:nvPicPr>
        <p:blipFill rotWithShape="1">
          <a:blip r:embed="rId2">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728661" y="657412"/>
            <a:ext cx="7711331" cy="5195099"/>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1718103-7749-EB48-8D51-ACB04451CCEC}"/>
              </a:ext>
            </a:extLst>
          </p:cNvPr>
          <p:cNvSpPr>
            <a:spLocks noGrp="1"/>
          </p:cNvSpPr>
          <p:nvPr>
            <p:ph type="sldNum" sz="quarter" idx="4"/>
          </p:nvPr>
        </p:nvSpPr>
        <p:spPr>
          <a:xfrm>
            <a:off x="4151023"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D95C9C-D32D-C644-6304-C72A3D223692}"/>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9" name="Rectangle 8">
            <a:extLst>
              <a:ext uri="{FF2B5EF4-FFF2-40B4-BE49-F238E27FC236}">
                <a16:creationId xmlns:a16="http://schemas.microsoft.com/office/drawing/2014/main" id="{5EB9ED49-939B-BD4F-BF5A-1FB8896F7AAF}"/>
              </a:ext>
            </a:extLst>
          </p:cNvPr>
          <p:cNvSpPr/>
          <p:nvPr userDrawn="1"/>
        </p:nvSpPr>
        <p:spPr>
          <a:xfrm>
            <a:off x="165100" y="991193"/>
            <a:ext cx="8805863" cy="505400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descr="Identity Marker_blue screen.png"/>
          <p:cNvPicPr>
            <a:picLocks noChangeAspect="1"/>
          </p:cNvPicPr>
          <p:nvPr userDrawn="1"/>
        </p:nvPicPr>
        <p:blipFill rotWithShape="1">
          <a:blip r:embed="rId3">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285750" indent="-285750">
              <a:lnSpc>
                <a:spcPts val="3500"/>
              </a:lnSpc>
              <a:spcBef>
                <a:spcPts val="0"/>
              </a:spcBef>
              <a:buClr>
                <a:srgbClr val="AD5538"/>
              </a:buClr>
              <a:buSzPct val="100000"/>
              <a:buFont typeface="Wingdings" pitchFamily="2" charset="2"/>
              <a:buChar char="§"/>
              <a:defRPr sz="1800" normalizeH="0">
                <a:solidFill>
                  <a:schemeClr val="tx1"/>
                </a:solidFill>
              </a:defRPr>
            </a:lvl2pPr>
            <a:lvl3pPr marL="285750" indent="-285750">
              <a:lnSpc>
                <a:spcPts val="3500"/>
              </a:lnSpc>
              <a:spcBef>
                <a:spcPts val="0"/>
              </a:spcBef>
              <a:buClr>
                <a:srgbClr val="AD5538"/>
              </a:buClr>
              <a:buSzPct val="100000"/>
              <a:buFont typeface="Wingdings" pitchFamily="2" charset="2"/>
              <a:buChar char="§"/>
              <a:defRPr sz="1800" normalizeH="0">
                <a:solidFill>
                  <a:schemeClr val="tx1"/>
                </a:solidFill>
              </a:defRPr>
            </a:lvl3pPr>
            <a:lvl4pPr marL="285750" indent="-285750">
              <a:lnSpc>
                <a:spcPts val="3500"/>
              </a:lnSpc>
              <a:spcBef>
                <a:spcPts val="0"/>
              </a:spcBef>
              <a:buClr>
                <a:srgbClr val="AD5538"/>
              </a:buClr>
              <a:buSzPct val="100000"/>
              <a:buFont typeface="Wingdings" pitchFamily="2" charset="2"/>
              <a:buChar char="§"/>
              <a:defRPr sz="1800" normalizeH="0">
                <a:solidFill>
                  <a:schemeClr val="tx1"/>
                </a:solidFill>
              </a:defRPr>
            </a:lvl4pPr>
            <a:lvl5pPr marL="285750" indent="-285750">
              <a:lnSpc>
                <a:spcPts val="3500"/>
              </a:lnSpc>
              <a:spcBef>
                <a:spcPts val="0"/>
              </a:spcBef>
              <a:buClr>
                <a:srgbClr val="AD5538"/>
              </a:buClr>
              <a:buSzPct val="100000"/>
              <a:buFont typeface="Wingdings" pitchFamily="2"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3"/>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
        <p:nvSpPr>
          <p:cNvPr id="11" name="Slide Number Placeholder 5">
            <a:extLst>
              <a:ext uri="{FF2B5EF4-FFF2-40B4-BE49-F238E27FC236}">
                <a16:creationId xmlns:a16="http://schemas.microsoft.com/office/drawing/2014/main" id="{945CA65C-32CB-A34B-975A-3A1F72A13505}"/>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AFB090-522D-8A0D-6362-AF5F9BC88842}"/>
              </a:ext>
            </a:extLst>
          </p:cNvPr>
          <p:cNvPicPr>
            <a:picLocks noChangeAspect="1"/>
          </p:cNvPicPr>
          <p:nvPr userDrawn="1"/>
        </p:nvPicPr>
        <p:blipFill>
          <a:blip r:embed="rId2"/>
          <a:stretch>
            <a:fillRect/>
          </a:stretch>
        </p:blipFill>
        <p:spPr>
          <a:xfrm>
            <a:off x="165100" y="287110"/>
            <a:ext cx="8813800" cy="697617"/>
          </a:xfrm>
          <a:prstGeom prst="rect">
            <a:avLst/>
          </a:prstGeom>
        </p:spPr>
      </p:pic>
      <p:pic>
        <p:nvPicPr>
          <p:cNvPr id="15" name="Picture 14" descr="Identity Marker_blue screen.png"/>
          <p:cNvPicPr>
            <a:picLocks noChangeAspect="1"/>
          </p:cNvPicPr>
          <p:nvPr userDrawn="1"/>
        </p:nvPicPr>
        <p:blipFill rotWithShape="1">
          <a:blip r:embed="rId3">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0" indent="-365760">
              <a:lnSpc>
                <a:spcPts val="3500"/>
              </a:lnSpc>
              <a:spcBef>
                <a:spcPts val="0"/>
              </a:spcBef>
              <a:buClr>
                <a:srgbClr val="AD5538"/>
              </a:buClr>
              <a:buSzPct val="100000"/>
              <a:buFont typeface="Wingdings" charset="2"/>
              <a:buChar char="§"/>
              <a:defRPr sz="1800" normalizeH="0">
                <a:solidFill>
                  <a:schemeClr val="tx1"/>
                </a:solidFill>
              </a:defRPr>
            </a:lvl2pPr>
            <a:lvl3pPr marL="0" indent="-365760">
              <a:lnSpc>
                <a:spcPts val="3500"/>
              </a:lnSpc>
              <a:spcBef>
                <a:spcPts val="0"/>
              </a:spcBef>
              <a:buClr>
                <a:srgbClr val="AD5538"/>
              </a:buClr>
              <a:buSzPct val="100000"/>
              <a:buFont typeface="Wingdings" charset="2"/>
              <a:buChar char="§"/>
              <a:defRPr sz="1800" normalizeH="0">
                <a:solidFill>
                  <a:schemeClr val="tx1"/>
                </a:solidFill>
              </a:defRPr>
            </a:lvl3pPr>
            <a:lvl4pPr marL="0" indent="-365760">
              <a:lnSpc>
                <a:spcPts val="3500"/>
              </a:lnSpc>
              <a:spcBef>
                <a:spcPts val="0"/>
              </a:spcBef>
              <a:buClr>
                <a:srgbClr val="AD5538"/>
              </a:buClr>
              <a:buSzPct val="100000"/>
              <a:buFont typeface="Wingdings" charset="2"/>
              <a:buChar char="§"/>
              <a:defRPr sz="1800" normalizeH="0">
                <a:solidFill>
                  <a:schemeClr val="tx1"/>
                </a:solidFill>
              </a:defRPr>
            </a:lvl4pPr>
            <a:lvl5pPr marL="0" indent="-365760">
              <a:lnSpc>
                <a:spcPts val="3500"/>
              </a:lnSpc>
              <a:spcBef>
                <a:spcPts val="0"/>
              </a:spcBef>
              <a:buClr>
                <a:srgbClr val="AD5538"/>
              </a:buClr>
              <a:buSzPct val="100000"/>
              <a:buFont typeface="Wingdings"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61E7CB0B-463D-F442-8F31-2B3A84F2B12D}"/>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
        <p:nvSpPr>
          <p:cNvPr id="4" name="Title 13">
            <a:extLst>
              <a:ext uri="{FF2B5EF4-FFF2-40B4-BE49-F238E27FC236}">
                <a16:creationId xmlns:a16="http://schemas.microsoft.com/office/drawing/2014/main" id="{FA565856-75AD-05B3-285E-CFD89DA53F2F}"/>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50979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60338" y="1244600"/>
            <a:ext cx="8802687" cy="4795838"/>
          </a:xfrm>
          <a:prstGeom prst="rect">
            <a:avLst/>
          </a:prstGeom>
        </p:spPr>
        <p:txBody>
          <a:bodyPr vert="horz" anchor="ctr"/>
          <a:lstStyle>
            <a:lvl1pPr algn="ctr">
              <a:defRPr sz="1600"/>
            </a:lvl1pPr>
          </a:lstStyle>
          <a:p>
            <a:r>
              <a:rPr lang="en-US"/>
              <a:t>Click icon to add picture</a:t>
            </a:r>
            <a:endParaRPr lang="en-US" dirty="0"/>
          </a:p>
        </p:txBody>
      </p:sp>
      <p:sp>
        <p:nvSpPr>
          <p:cNvPr id="11" name="Content Placeholder 2">
            <a:extLst>
              <a:ext uri="{FF2B5EF4-FFF2-40B4-BE49-F238E27FC236}">
                <a16:creationId xmlns:a16="http://schemas.microsoft.com/office/drawing/2014/main" id="{9AC7C2B4-C910-D44F-A0B5-73A6FA01D53A}"/>
              </a:ext>
            </a:extLst>
          </p:cNvPr>
          <p:cNvSpPr>
            <a:spLocks noGrp="1"/>
          </p:cNvSpPr>
          <p:nvPr>
            <p:ph idx="1"/>
          </p:nvPr>
        </p:nvSpPr>
        <p:spPr>
          <a:xfrm>
            <a:off x="833858" y="1342497"/>
            <a:ext cx="7711331" cy="3326608"/>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459DE3A7-0E39-194A-8CA4-ECECF43BB25D}"/>
              </a:ext>
            </a:extLst>
          </p:cNvPr>
          <p:cNvSpPr>
            <a:spLocks noGrp="1"/>
          </p:cNvSpPr>
          <p:nvPr>
            <p:ph type="sldNum" sz="quarter" idx="4"/>
          </p:nvPr>
        </p:nvSpPr>
        <p:spPr>
          <a:xfrm>
            <a:off x="412837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5" name="Picture 4">
            <a:extLst>
              <a:ext uri="{FF2B5EF4-FFF2-40B4-BE49-F238E27FC236}">
                <a16:creationId xmlns:a16="http://schemas.microsoft.com/office/drawing/2014/main" id="{488636A6-269F-9286-C5A7-D3E7E62D555D}"/>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3" name="Title 13">
            <a:extLst>
              <a:ext uri="{FF2B5EF4-FFF2-40B4-BE49-F238E27FC236}">
                <a16:creationId xmlns:a16="http://schemas.microsoft.com/office/drawing/2014/main" id="{1E07B8B6-167C-EA43-EC83-947B7BFCAEDE}"/>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53988" y="160338"/>
            <a:ext cx="8821737" cy="5880100"/>
          </a:xfrm>
          <a:prstGeom prst="rect">
            <a:avLst/>
          </a:prstGeom>
        </p:spPr>
        <p:txBody>
          <a:bodyPr vert="horz" anchor="ctr"/>
          <a:lstStyle>
            <a:lvl1pPr algn="ctr">
              <a:defRPr sz="1600"/>
            </a:lvl1pPr>
          </a:lstStyle>
          <a:p>
            <a:r>
              <a:rPr lang="en-US"/>
              <a:t>Click icon to add picture</a:t>
            </a:r>
            <a:endParaRPr lang="en-US" dirty="0"/>
          </a:p>
        </p:txBody>
      </p:sp>
      <p:sp>
        <p:nvSpPr>
          <p:cNvPr id="7" name="Slide Number Placeholder 5">
            <a:extLst>
              <a:ext uri="{FF2B5EF4-FFF2-40B4-BE49-F238E27FC236}">
                <a16:creationId xmlns:a16="http://schemas.microsoft.com/office/drawing/2014/main" id="{49549793-DE9E-034A-86A4-D783E491ED6D}"/>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2" name="Picture 1" descr="A close-up of a blue and yellow striped background&#10;&#10;Description automatically generated">
            <a:extLst>
              <a:ext uri="{FF2B5EF4-FFF2-40B4-BE49-F238E27FC236}">
                <a16:creationId xmlns:a16="http://schemas.microsoft.com/office/drawing/2014/main" id="{4594BB68-009C-681B-9FBB-CEB1A2F9BF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8294" y="1167063"/>
            <a:ext cx="8591726" cy="4786476"/>
          </a:xfrm>
          <a:prstGeom prst="rect">
            <a:avLst/>
          </a:prstGeom>
        </p:spPr>
      </p:pic>
      <p:pic>
        <p:nvPicPr>
          <p:cNvPr id="3" name="Picture 2">
            <a:extLst>
              <a:ext uri="{FF2B5EF4-FFF2-40B4-BE49-F238E27FC236}">
                <a16:creationId xmlns:a16="http://schemas.microsoft.com/office/drawing/2014/main" id="{FDF898FC-87D5-7942-BD27-888F7AB43791}"/>
              </a:ext>
            </a:extLst>
          </p:cNvPr>
          <p:cNvPicPr>
            <a:picLocks noChangeAspect="1"/>
          </p:cNvPicPr>
          <p:nvPr userDrawn="1"/>
        </p:nvPicPr>
        <p:blipFill>
          <a:blip r:embed="rId3"/>
          <a:stretch>
            <a:fillRect/>
          </a:stretch>
        </p:blipFill>
        <p:spPr>
          <a:xfrm>
            <a:off x="0" y="0"/>
            <a:ext cx="9144000" cy="90446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48BDF6-B05E-8811-0A31-8929E5BB183B}"/>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16" name="Rectangle 15"/>
          <p:cNvSpPr/>
          <p:nvPr userDrawn="1"/>
        </p:nvSpPr>
        <p:spPr>
          <a:xfrm>
            <a:off x="165100" y="991192"/>
            <a:ext cx="8805863" cy="5047657"/>
          </a:xfrm>
          <a:prstGeom prst="rect">
            <a:avLst/>
          </a:prstGeom>
          <a:solidFill>
            <a:srgbClr val="CDCE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2"/>
                </a:solidFill>
              </a:defRPr>
            </a:lvl1pPr>
            <a:lvl2pPr marL="0" indent="-365760">
              <a:lnSpc>
                <a:spcPts val="3500"/>
              </a:lnSpc>
              <a:spcBef>
                <a:spcPts val="0"/>
              </a:spcBef>
              <a:buClr>
                <a:srgbClr val="AD5538"/>
              </a:buClr>
              <a:buSzPct val="100000"/>
              <a:buFont typeface="Wingdings" charset="2"/>
              <a:buChar char="§"/>
              <a:defRPr sz="1800" normalizeH="0">
                <a:solidFill>
                  <a:schemeClr val="tx2"/>
                </a:solidFill>
              </a:defRPr>
            </a:lvl2pPr>
            <a:lvl3pPr marL="0" indent="-365760">
              <a:lnSpc>
                <a:spcPts val="3500"/>
              </a:lnSpc>
              <a:spcBef>
                <a:spcPts val="0"/>
              </a:spcBef>
              <a:buClr>
                <a:srgbClr val="AD5538"/>
              </a:buClr>
              <a:buSzPct val="100000"/>
              <a:buFont typeface="Wingdings" charset="2"/>
              <a:buChar char="§"/>
              <a:defRPr sz="1800" normalizeH="0">
                <a:solidFill>
                  <a:schemeClr val="tx2"/>
                </a:solidFill>
              </a:defRPr>
            </a:lvl3pPr>
            <a:lvl4pPr marL="0" indent="-365760">
              <a:lnSpc>
                <a:spcPts val="3500"/>
              </a:lnSpc>
              <a:spcBef>
                <a:spcPts val="0"/>
              </a:spcBef>
              <a:buClr>
                <a:srgbClr val="AD5538"/>
              </a:buClr>
              <a:buSzPct val="100000"/>
              <a:buFont typeface="Wingdings" charset="2"/>
              <a:buChar char="§"/>
              <a:defRPr sz="1800" normalizeH="0">
                <a:solidFill>
                  <a:schemeClr val="tx2"/>
                </a:solidFill>
              </a:defRPr>
            </a:lvl4pPr>
            <a:lvl5pPr marL="0" indent="-365760">
              <a:lnSpc>
                <a:spcPts val="3500"/>
              </a:lnSpc>
              <a:spcBef>
                <a:spcPts val="0"/>
              </a:spcBef>
              <a:buClr>
                <a:srgbClr val="AD5538"/>
              </a:buClr>
              <a:buSzPct val="100000"/>
              <a:buFont typeface="Wingdings" charset="2"/>
              <a:buChar char="§"/>
              <a:defRPr sz="1800" normalizeH="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3719630-E811-D540-8E09-6591EAA1C6E7}"/>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
        <p:nvSpPr>
          <p:cNvPr id="4" name="Title 13">
            <a:extLst>
              <a:ext uri="{FF2B5EF4-FFF2-40B4-BE49-F238E27FC236}">
                <a16:creationId xmlns:a16="http://schemas.microsoft.com/office/drawing/2014/main" id="{663A8F66-05CA-CFA2-6B91-814F1B3213A0}"/>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12924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0" name="Picture 19" descr="A white and pink background&#10;&#10;Description automatically generated">
            <a:extLst>
              <a:ext uri="{FF2B5EF4-FFF2-40B4-BE49-F238E27FC236}">
                <a16:creationId xmlns:a16="http://schemas.microsoft.com/office/drawing/2014/main" id="{EED34B32-5F58-472A-3A55-FD3F943845D4}"/>
              </a:ext>
            </a:extLst>
          </p:cNvPr>
          <p:cNvPicPr>
            <a:picLocks noChangeAspect="1"/>
          </p:cNvPicPr>
          <p:nvPr userDrawn="1"/>
        </p:nvPicPr>
        <p:blipFill>
          <a:blip r:embed="rId2"/>
          <a:stretch>
            <a:fillRect/>
          </a:stretch>
        </p:blipFill>
        <p:spPr>
          <a:xfrm>
            <a:off x="6783545" y="3709907"/>
            <a:ext cx="2360453" cy="2240376"/>
          </a:xfrm>
          <a:prstGeom prst="rect">
            <a:avLst/>
          </a:prstGeom>
        </p:spPr>
      </p:pic>
      <p:pic>
        <p:nvPicPr>
          <p:cNvPr id="4" name="Picture 3" descr="A white and blue corner&#10;&#10;Description automatically generated with medium confidence">
            <a:extLst>
              <a:ext uri="{FF2B5EF4-FFF2-40B4-BE49-F238E27FC236}">
                <a16:creationId xmlns:a16="http://schemas.microsoft.com/office/drawing/2014/main" id="{1394BA48-03B6-AC65-BD75-EC12ED92F6F8}"/>
              </a:ext>
            </a:extLst>
          </p:cNvPr>
          <p:cNvPicPr>
            <a:picLocks noChangeAspect="1"/>
          </p:cNvPicPr>
          <p:nvPr userDrawn="1"/>
        </p:nvPicPr>
        <p:blipFill>
          <a:blip r:embed="rId3"/>
          <a:stretch>
            <a:fillRect/>
          </a:stretch>
        </p:blipFill>
        <p:spPr>
          <a:xfrm>
            <a:off x="1" y="0"/>
            <a:ext cx="2685758" cy="2639735"/>
          </a:xfrm>
          <a:prstGeom prst="rect">
            <a:avLst/>
          </a:prstGeom>
        </p:spPr>
      </p:pic>
      <p:sp>
        <p:nvSpPr>
          <p:cNvPr id="10" name="TextBox 9">
            <a:extLst>
              <a:ext uri="{FF2B5EF4-FFF2-40B4-BE49-F238E27FC236}">
                <a16:creationId xmlns:a16="http://schemas.microsoft.com/office/drawing/2014/main" id="{A64883A0-CBEA-6A4A-98A9-67DEE62ED5D5}"/>
              </a:ext>
            </a:extLst>
          </p:cNvPr>
          <p:cNvSpPr txBox="1"/>
          <p:nvPr userDrawn="1"/>
        </p:nvSpPr>
        <p:spPr>
          <a:xfrm>
            <a:off x="1086983" y="4652208"/>
            <a:ext cx="6970029" cy="1200329"/>
          </a:xfrm>
          <a:prstGeom prst="rect">
            <a:avLst/>
          </a:prstGeom>
          <a:noFill/>
        </p:spPr>
        <p:txBody>
          <a:bodyPr wrap="square" rtlCol="0">
            <a:spAutoFit/>
          </a:bodyPr>
          <a:lstStyle/>
          <a:p>
            <a:pPr algn="ctr"/>
            <a:r>
              <a:rPr lang="en-US" sz="800" dirty="0">
                <a:solidFill>
                  <a:schemeClr val="tx1"/>
                </a:solidFill>
              </a:rPr>
              <a:t>The School Board of Broward County, Florida, prohibits any policy or procedure which results in discrimination on the basis of age, color, disability, gender identity, gender expression, genetic information, marital status, national origin, race, religion, sex or sexual orientation. The School Board also provides equal access to the Boy Scouts and other designated youth groups. Individuals who wish to file a discrimination and/or harassment complaint may call the Director, Equal Educational Opportunities/ADA Compliance Department &amp; District’s Equity Coordinator/Title IX Coordinator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a:p>
            <a:pPr algn="ctr"/>
            <a:r>
              <a:rPr lang="en-US" sz="800" dirty="0">
                <a:solidFill>
                  <a:schemeClr val="tx1"/>
                </a:solidFill>
              </a:rPr>
              <a:t>Individuals with disabilities requesting accommodations under the Americans with Disabilities Act Amendments Act of 2008, (ADAAA) may call Equal Educational Opportunities/ADA Compliance Department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p:txBody>
      </p:sp>
      <p:sp>
        <p:nvSpPr>
          <p:cNvPr id="11" name="TextBox 10">
            <a:extLst>
              <a:ext uri="{FF2B5EF4-FFF2-40B4-BE49-F238E27FC236}">
                <a16:creationId xmlns:a16="http://schemas.microsoft.com/office/drawing/2014/main" id="{29D64725-7C16-644A-9C1D-2C82B94F4A65}"/>
              </a:ext>
            </a:extLst>
          </p:cNvPr>
          <p:cNvSpPr txBox="1"/>
          <p:nvPr userDrawn="1"/>
        </p:nvSpPr>
        <p:spPr>
          <a:xfrm>
            <a:off x="3378532" y="5718455"/>
            <a:ext cx="2386933" cy="292388"/>
          </a:xfrm>
          <a:prstGeom prst="rect">
            <a:avLst/>
          </a:prstGeom>
          <a:noFill/>
        </p:spPr>
        <p:txBody>
          <a:bodyPr wrap="square" rtlCol="0">
            <a:spAutoFit/>
          </a:bodyPr>
          <a:lstStyle/>
          <a:p>
            <a:pPr algn="ctr"/>
            <a:r>
              <a:rPr lang="en-US" sz="1250" dirty="0">
                <a:solidFill>
                  <a:schemeClr val="tx1"/>
                </a:solidFill>
              </a:rPr>
              <a:t>browardschools.com</a:t>
            </a:r>
          </a:p>
        </p:txBody>
      </p:sp>
      <p:sp>
        <p:nvSpPr>
          <p:cNvPr id="8" name="Slide Number Placeholder 5">
            <a:extLst>
              <a:ext uri="{FF2B5EF4-FFF2-40B4-BE49-F238E27FC236}">
                <a16:creationId xmlns:a16="http://schemas.microsoft.com/office/drawing/2014/main" id="{8D6ADF4C-DD60-4640-BC7C-AF194D6FCC81}"/>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7" name="Picture 6">
            <a:extLst>
              <a:ext uri="{FF2B5EF4-FFF2-40B4-BE49-F238E27FC236}">
                <a16:creationId xmlns:a16="http://schemas.microsoft.com/office/drawing/2014/main" id="{26AFD286-6F74-354F-B6D1-2851A1B2CA76}"/>
              </a:ext>
            </a:extLst>
          </p:cNvPr>
          <p:cNvPicPr>
            <a:picLocks noChangeAspect="1"/>
          </p:cNvPicPr>
          <p:nvPr userDrawn="1"/>
        </p:nvPicPr>
        <p:blipFill>
          <a:blip r:embed="rId4"/>
          <a:stretch>
            <a:fillRect/>
          </a:stretch>
        </p:blipFill>
        <p:spPr>
          <a:xfrm>
            <a:off x="3673668" y="258839"/>
            <a:ext cx="1796664" cy="1796664"/>
          </a:xfrm>
          <a:prstGeom prst="rect">
            <a:avLst/>
          </a:prstGeom>
        </p:spPr>
      </p:pic>
      <p:sp>
        <p:nvSpPr>
          <p:cNvPr id="2" name="TextBox 1">
            <a:extLst>
              <a:ext uri="{FF2B5EF4-FFF2-40B4-BE49-F238E27FC236}">
                <a16:creationId xmlns:a16="http://schemas.microsoft.com/office/drawing/2014/main" id="{10729DA7-4917-A843-A4ED-98F8CCDE48E6}"/>
              </a:ext>
            </a:extLst>
          </p:cNvPr>
          <p:cNvSpPr txBox="1"/>
          <p:nvPr userDrawn="1"/>
        </p:nvSpPr>
        <p:spPr>
          <a:xfrm>
            <a:off x="3432828" y="2011005"/>
            <a:ext cx="2278338" cy="2593018"/>
          </a:xfrm>
          <a:prstGeom prst="rect">
            <a:avLst/>
          </a:prstGeom>
          <a:noFill/>
        </p:spPr>
        <p:txBody>
          <a:bodyPr wrap="square" rtlCol="0">
            <a:spAutoFit/>
          </a:bodyPr>
          <a:lstStyle/>
          <a:p>
            <a:pPr algn="ctr"/>
            <a:r>
              <a:rPr lang="en-US" sz="1250" kern="1200" dirty="0">
                <a:solidFill>
                  <a:schemeClr val="tx1"/>
                </a:solidFill>
                <a:effectLst/>
                <a:latin typeface="+mn-lt"/>
                <a:ea typeface="+mn-ea"/>
                <a:cs typeface="+mn-cs"/>
              </a:rPr>
              <a:t>Sarah Leonardi, Chair</a:t>
            </a:r>
          </a:p>
          <a:p>
            <a:pPr algn="ctr"/>
            <a:r>
              <a:rPr lang="en-US" sz="1250" kern="1200" dirty="0">
                <a:solidFill>
                  <a:schemeClr val="tx1"/>
                </a:solidFill>
                <a:effectLst/>
                <a:latin typeface="+mn-lt"/>
                <a:ea typeface="+mn-ea"/>
                <a:cs typeface="+mn-cs"/>
              </a:rPr>
              <a:t>Dr. Jeff Holness, Vice Chair</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Lori Alhadeff</a:t>
            </a:r>
          </a:p>
          <a:p>
            <a:pPr algn="ctr"/>
            <a:r>
              <a:rPr lang="en-US" sz="1250" kern="1200" dirty="0">
                <a:solidFill>
                  <a:schemeClr val="tx1"/>
                </a:solidFill>
                <a:effectLst/>
                <a:latin typeface="+mn-lt"/>
                <a:ea typeface="+mn-ea"/>
                <a:cs typeface="+mn-cs"/>
              </a:rPr>
              <a:t>Maura McCarthy Bulman</a:t>
            </a:r>
          </a:p>
          <a:p>
            <a:pPr algn="ctr"/>
            <a:r>
              <a:rPr lang="en-US" sz="1250" kern="1200" dirty="0">
                <a:solidFill>
                  <a:schemeClr val="tx1"/>
                </a:solidFill>
                <a:effectLst/>
                <a:latin typeface="+mn-lt"/>
                <a:ea typeface="+mn-ea"/>
                <a:cs typeface="+mn-cs"/>
              </a:rPr>
              <a:t>Adam Cervera, Esq.</a:t>
            </a:r>
          </a:p>
          <a:p>
            <a:pPr algn="ctr"/>
            <a:r>
              <a:rPr lang="en-US" sz="1250" kern="1200" dirty="0">
                <a:solidFill>
                  <a:schemeClr val="tx1"/>
                </a:solidFill>
                <a:effectLst/>
                <a:latin typeface="+mn-lt"/>
                <a:ea typeface="+mn-ea"/>
                <a:cs typeface="+mn-cs"/>
              </a:rPr>
              <a:t>Debra Hixon</a:t>
            </a:r>
          </a:p>
          <a:p>
            <a:pPr algn="ctr"/>
            <a:r>
              <a:rPr lang="en-US" sz="1250" kern="1200" dirty="0">
                <a:solidFill>
                  <a:schemeClr val="tx1"/>
                </a:solidFill>
                <a:effectLst/>
                <a:latin typeface="+mn-lt"/>
                <a:ea typeface="+mn-ea"/>
                <a:cs typeface="+mn-cs"/>
              </a:rPr>
              <a:t>Nora Rupert</a:t>
            </a:r>
          </a:p>
          <a:p>
            <a:pPr algn="ctr"/>
            <a:r>
              <a:rPr lang="en-US" sz="1250" kern="1200" dirty="0">
                <a:solidFill>
                  <a:schemeClr val="tx1"/>
                </a:solidFill>
                <a:effectLst/>
                <a:latin typeface="+mn-lt"/>
                <a:ea typeface="+mn-ea"/>
                <a:cs typeface="+mn-cs"/>
              </a:rPr>
              <a:t>Rebecca Thompson</a:t>
            </a:r>
          </a:p>
          <a:p>
            <a:pPr algn="ctr"/>
            <a:r>
              <a:rPr lang="en-US" sz="1250" kern="1200" dirty="0">
                <a:solidFill>
                  <a:schemeClr val="tx1"/>
                </a:solidFill>
                <a:effectLst/>
                <a:latin typeface="+mn-lt"/>
                <a:ea typeface="+mn-ea"/>
                <a:cs typeface="+mn-cs"/>
              </a:rPr>
              <a:t>Dr. Allen Zeman</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Dr. Howard Hepburn</a:t>
            </a:r>
          </a:p>
          <a:p>
            <a:pPr algn="ctr"/>
            <a:r>
              <a:rPr lang="en-US" sz="1250" kern="1200" dirty="0">
                <a:solidFill>
                  <a:schemeClr val="tx1"/>
                </a:solidFill>
                <a:effectLst/>
                <a:latin typeface="+mn-lt"/>
                <a:ea typeface="+mn-ea"/>
                <a:cs typeface="+mn-cs"/>
              </a:rPr>
              <a:t>Superintendent of Schools</a:t>
            </a:r>
          </a:p>
        </p:txBody>
      </p:sp>
    </p:spTree>
    <p:extLst>
      <p:ext uri="{BB962C8B-B14F-4D97-AF65-F5344CB8AC3E}">
        <p14:creationId xmlns:p14="http://schemas.microsoft.com/office/powerpoint/2010/main" val="38308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B9ED49-939B-BD4F-BF5A-1FB8896F7AAF}"/>
              </a:ext>
            </a:extLst>
          </p:cNvPr>
          <p:cNvSpPr/>
          <p:nvPr userDrawn="1"/>
        </p:nvSpPr>
        <p:spPr>
          <a:xfrm>
            <a:off x="165100" y="991193"/>
            <a:ext cx="8805863" cy="505400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Identity Marker_blue screen.png"/>
          <p:cNvPicPr>
            <a:picLocks noChangeAspect="1"/>
          </p:cNvPicPr>
          <p:nvPr userDrawn="1"/>
        </p:nvPicPr>
        <p:blipFill rotWithShape="1">
          <a:blip r:embed="rId2">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285750" indent="-285750">
              <a:lnSpc>
                <a:spcPts val="3500"/>
              </a:lnSpc>
              <a:spcBef>
                <a:spcPts val="0"/>
              </a:spcBef>
              <a:buClr>
                <a:srgbClr val="AD5538"/>
              </a:buClr>
              <a:buSzPct val="100000"/>
              <a:buFont typeface="Wingdings" pitchFamily="2" charset="2"/>
              <a:buChar char="§"/>
              <a:defRPr sz="1800" normalizeH="0">
                <a:solidFill>
                  <a:schemeClr val="tx1"/>
                </a:solidFill>
              </a:defRPr>
            </a:lvl2pPr>
            <a:lvl3pPr marL="285750" indent="-285750">
              <a:lnSpc>
                <a:spcPts val="3500"/>
              </a:lnSpc>
              <a:spcBef>
                <a:spcPts val="0"/>
              </a:spcBef>
              <a:buClr>
                <a:srgbClr val="AD5538"/>
              </a:buClr>
              <a:buSzPct val="100000"/>
              <a:buFont typeface="Wingdings" pitchFamily="2" charset="2"/>
              <a:buChar char="§"/>
              <a:defRPr sz="1800" normalizeH="0">
                <a:solidFill>
                  <a:schemeClr val="tx1"/>
                </a:solidFill>
              </a:defRPr>
            </a:lvl3pPr>
            <a:lvl4pPr marL="285750" indent="-285750">
              <a:lnSpc>
                <a:spcPts val="3500"/>
              </a:lnSpc>
              <a:spcBef>
                <a:spcPts val="0"/>
              </a:spcBef>
              <a:buClr>
                <a:srgbClr val="AD5538"/>
              </a:buClr>
              <a:buSzPct val="100000"/>
              <a:buFont typeface="Wingdings" pitchFamily="2" charset="2"/>
              <a:buChar char="§"/>
              <a:defRPr sz="1800" normalizeH="0">
                <a:solidFill>
                  <a:schemeClr val="tx1"/>
                </a:solidFill>
              </a:defRPr>
            </a:lvl4pPr>
            <a:lvl5pPr marL="285750" indent="-285750">
              <a:lnSpc>
                <a:spcPts val="3500"/>
              </a:lnSpc>
              <a:spcBef>
                <a:spcPts val="0"/>
              </a:spcBef>
              <a:buClr>
                <a:srgbClr val="AD5538"/>
              </a:buClr>
              <a:buSzPct val="100000"/>
              <a:buFont typeface="Wingdings" pitchFamily="2"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735762" y="6276447"/>
            <a:ext cx="2133600" cy="365125"/>
          </a:xfrm>
          <a:prstGeom prst="rect">
            <a:avLst/>
          </a:prstGeom>
        </p:spPr>
        <p:txBody>
          <a:bodyPr/>
          <a:lstStyle>
            <a:lvl1pPr algn="r">
              <a:defRPr sz="1400"/>
            </a:lvl1pPr>
          </a:lstStyle>
          <a:p>
            <a:fld id="{9A47194C-3E5A-854F-B5AE-A6634FC20B3C}" type="slidenum">
              <a:rPr lang="en-US" smtClean="0"/>
              <a:pPr/>
              <a:t>‹#›</a:t>
            </a:fld>
            <a:endParaRPr lang="en-US"/>
          </a:p>
        </p:txBody>
      </p:sp>
      <p:sp>
        <p:nvSpPr>
          <p:cNvPr id="20" name="Text Placeholder 19"/>
          <p:cNvSpPr>
            <a:spLocks noGrp="1"/>
          </p:cNvSpPr>
          <p:nvPr>
            <p:ph type="body" sz="quarter" idx="13" hasCustomPrompt="1"/>
          </p:nvPr>
        </p:nvSpPr>
        <p:spPr>
          <a:xfrm>
            <a:off x="1004356" y="6242583"/>
            <a:ext cx="4714862" cy="365124"/>
          </a:xfrm>
          <a:prstGeom prst="rect">
            <a:avLst/>
          </a:prstGeom>
        </p:spPr>
        <p:txBody>
          <a:bodyPr vert="horz" lIns="0" tIns="0" rIns="0" bIns="0" anchor="ctr"/>
          <a:lstStyle>
            <a:lvl1pPr marL="0" indent="0">
              <a:spcBef>
                <a:spcPts val="0"/>
              </a:spcBef>
              <a:buFontTx/>
              <a:buNone/>
              <a:defRPr sz="1400" b="1" cap="all" spc="50" baseline="0">
                <a:solidFill>
                  <a:srgbClr val="3571A2"/>
                </a:solidFill>
              </a:defRPr>
            </a:lvl1pPr>
          </a:lstStyle>
          <a:p>
            <a:r>
              <a:rPr lang="en-US"/>
              <a:t>Insert title</a:t>
            </a:r>
          </a:p>
        </p:txBody>
      </p:sp>
      <p:sp>
        <p:nvSpPr>
          <p:cNvPr id="14" name="Title 13"/>
          <p:cNvSpPr>
            <a:spLocks noGrp="1"/>
          </p:cNvSpPr>
          <p:nvPr>
            <p:ph type="title"/>
          </p:nvPr>
        </p:nvSpPr>
        <p:spPr>
          <a:xfrm>
            <a:off x="165100" y="278388"/>
            <a:ext cx="8805863" cy="450051"/>
          </a:xfrm>
          <a:prstGeom prst="rect">
            <a:avLst/>
          </a:prstGeom>
        </p:spPr>
        <p:txBody>
          <a:bodyPr vert="horz" lIns="0" tIns="0" rIns="0" bIns="91440" anchor="b"/>
          <a:lstStyle>
            <a:lvl1pPr algn="ctr">
              <a:defRPr sz="2400" b="1" spc="0">
                <a:solidFill>
                  <a:schemeClr val="tx1"/>
                </a:solidFill>
                <a:latin typeface="+mn-lt"/>
              </a:defRPr>
            </a:lvl1pPr>
          </a:lstStyle>
          <a:p>
            <a:r>
              <a:rPr lang="en-US"/>
              <a:t>Click to edit Master title style</a:t>
            </a:r>
          </a:p>
        </p:txBody>
      </p:sp>
      <p:sp>
        <p:nvSpPr>
          <p:cNvPr id="10" name="Rectangle 9">
            <a:extLst>
              <a:ext uri="{FF2B5EF4-FFF2-40B4-BE49-F238E27FC236}">
                <a16:creationId xmlns:a16="http://schemas.microsoft.com/office/drawing/2014/main" id="{2160A36B-1379-8B40-985F-370AF5AFAF9C}"/>
              </a:ext>
            </a:extLst>
          </p:cNvPr>
          <p:cNvSpPr/>
          <p:nvPr userDrawn="1"/>
        </p:nvSpPr>
        <p:spPr>
          <a:xfrm>
            <a:off x="165100" y="875898"/>
            <a:ext cx="8805863" cy="230589"/>
          </a:xfrm>
          <a:prstGeom prst="rect">
            <a:avLst/>
          </a:prstGeom>
          <a:solidFill>
            <a:srgbClr val="AD55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07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A5A0921-B823-7BB1-BDE6-C46E61C8291A}"/>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8547652" y="424689"/>
            <a:ext cx="285750" cy="895350"/>
          </a:xfrm>
          <a:prstGeom prst="rect">
            <a:avLst/>
          </a:prstGeom>
        </p:spPr>
      </p:pic>
      <p:pic>
        <p:nvPicPr>
          <p:cNvPr id="13" name="Graphic 12">
            <a:extLst>
              <a:ext uri="{FF2B5EF4-FFF2-40B4-BE49-F238E27FC236}">
                <a16:creationId xmlns:a16="http://schemas.microsoft.com/office/drawing/2014/main" id="{9E55EBA5-935B-3DCD-E9DB-5CDA7C2F87B3}"/>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rot="5400000">
            <a:off x="573741" y="5394257"/>
            <a:ext cx="285750" cy="895350"/>
          </a:xfrm>
          <a:prstGeom prst="rect">
            <a:avLst/>
          </a:prstGeom>
        </p:spPr>
      </p:pic>
      <p:sp>
        <p:nvSpPr>
          <p:cNvPr id="2" name="Rectangle 1">
            <a:extLst>
              <a:ext uri="{FF2B5EF4-FFF2-40B4-BE49-F238E27FC236}">
                <a16:creationId xmlns:a16="http://schemas.microsoft.com/office/drawing/2014/main" id="{463E0B1F-E1EA-697C-4AA4-43B244F833E4}"/>
              </a:ext>
            </a:extLst>
          </p:cNvPr>
          <p:cNvSpPr/>
          <p:nvPr userDrawn="1"/>
        </p:nvSpPr>
        <p:spPr>
          <a:xfrm rot="10800000">
            <a:off x="2331736" y="6352671"/>
            <a:ext cx="2010332" cy="229563"/>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A7B8E7F1-9156-E997-A2B6-E67DEA70DE41}"/>
              </a:ext>
            </a:extLst>
          </p:cNvPr>
          <p:cNvPicPr>
            <a:picLocks noChangeAspect="1"/>
          </p:cNvPicPr>
          <p:nvPr userDrawn="1"/>
        </p:nvPicPr>
        <p:blipFill>
          <a:blip>
            <a:extLst>
              <a:ext uri="{96DAC541-7B7A-43D3-8B79-37D633B846F1}">
                <asvg:svgBlip xmlns:asvg="http://schemas.microsoft.com/office/drawing/2016/SVG/main" r:embed="rId14"/>
              </a:ext>
            </a:extLst>
          </a:blip>
          <a:srcRect l="52358"/>
          <a:stretch/>
        </p:blipFill>
        <p:spPr>
          <a:xfrm>
            <a:off x="6975638" y="6086277"/>
            <a:ext cx="1836255" cy="545305"/>
          </a:xfrm>
          <a:prstGeom prst="rect">
            <a:avLst/>
          </a:prstGeom>
        </p:spPr>
      </p:pic>
      <p:pic>
        <p:nvPicPr>
          <p:cNvPr id="4" name="Graphic 3">
            <a:extLst>
              <a:ext uri="{FF2B5EF4-FFF2-40B4-BE49-F238E27FC236}">
                <a16:creationId xmlns:a16="http://schemas.microsoft.com/office/drawing/2014/main" id="{E075A7DD-517D-6165-61CC-7FC86D2C2F81}"/>
              </a:ext>
            </a:extLst>
          </p:cNvPr>
          <p:cNvPicPr>
            <a:picLocks noChangeAspect="1"/>
          </p:cNvPicPr>
          <p:nvPr userDrawn="1"/>
        </p:nvPicPr>
        <p:blipFill>
          <a:blip>
            <a:extLst>
              <a:ext uri="{96DAC541-7B7A-43D3-8B79-37D633B846F1}">
                <asvg:svgBlip xmlns:asvg="http://schemas.microsoft.com/office/drawing/2016/SVG/main" r:embed="rId14"/>
              </a:ext>
            </a:extLst>
          </a:blip>
          <a:srcRect r="50555"/>
          <a:stretch/>
        </p:blipFill>
        <p:spPr>
          <a:xfrm>
            <a:off x="332107" y="6086277"/>
            <a:ext cx="1905768" cy="545305"/>
          </a:xfrm>
          <a:prstGeom prst="rect">
            <a:avLst/>
          </a:prstGeom>
        </p:spPr>
      </p:pic>
      <p:sp>
        <p:nvSpPr>
          <p:cNvPr id="5" name="Rectangle 4">
            <a:extLst>
              <a:ext uri="{FF2B5EF4-FFF2-40B4-BE49-F238E27FC236}">
                <a16:creationId xmlns:a16="http://schemas.microsoft.com/office/drawing/2014/main" id="{8775F219-308F-E9E1-F0C2-1DA3C8B550A5}"/>
              </a:ext>
            </a:extLst>
          </p:cNvPr>
          <p:cNvSpPr/>
          <p:nvPr userDrawn="1"/>
        </p:nvSpPr>
        <p:spPr>
          <a:xfrm>
            <a:off x="4801932" y="6352672"/>
            <a:ext cx="2173706" cy="229561"/>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74" r:id="rId2"/>
    <p:sldLayoutId id="2147483650" r:id="rId3"/>
    <p:sldLayoutId id="2147483660" r:id="rId4"/>
    <p:sldLayoutId id="2147483673" r:id="rId5"/>
    <p:sldLayoutId id="2147483661" r:id="rId6"/>
    <p:sldLayoutId id="2147483664" r:id="rId7"/>
    <p:sldLayoutId id="2147483668" r:id="rId8"/>
    <p:sldLayoutId id="2147483672" r:id="rId9"/>
    <p:sldLayoutId id="2147483675" r:id="rId1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roward.k12.fl.us/sbbcpolicies/index.asp"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browardschools.com/Page/34526"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Presentation Title">
            <a:extLst>
              <a:ext uri="{FF2B5EF4-FFF2-40B4-BE49-F238E27FC236}">
                <a16:creationId xmlns:a16="http://schemas.microsoft.com/office/drawing/2014/main" id="{21E285F1-C669-014C-A7AB-798BB89B63B3}"/>
              </a:ext>
            </a:extLst>
          </p:cNvPr>
          <p:cNvSpPr>
            <a:spLocks noGrp="1"/>
          </p:cNvSpPr>
          <p:nvPr>
            <p:ph type="title" idx="4294967295"/>
          </p:nvPr>
        </p:nvSpPr>
        <p:spPr>
          <a:xfrm>
            <a:off x="2658141" y="2797783"/>
            <a:ext cx="6379533" cy="555017"/>
          </a:xfrm>
          <a:prstGeom prst="rect">
            <a:avLst/>
          </a:prstGeom>
        </p:spPr>
        <p:txBody>
          <a:bodyPr/>
          <a:lstStyle/>
          <a:p>
            <a:pPr algn="l"/>
            <a:r>
              <a:rPr lang="en-US" b="1" dirty="0"/>
              <a:t>2026 – 2027 Budget Presentation</a:t>
            </a:r>
          </a:p>
        </p:txBody>
      </p:sp>
      <p:sp>
        <p:nvSpPr>
          <p:cNvPr id="5" name="Presentation Subtitle">
            <a:extLst>
              <a:ext uri="{FF2B5EF4-FFF2-40B4-BE49-F238E27FC236}">
                <a16:creationId xmlns:a16="http://schemas.microsoft.com/office/drawing/2014/main" id="{42EC17CD-05A4-8B41-B7D2-3F4CE3937229}"/>
              </a:ext>
            </a:extLst>
          </p:cNvPr>
          <p:cNvSpPr txBox="1"/>
          <p:nvPr/>
        </p:nvSpPr>
        <p:spPr>
          <a:xfrm>
            <a:off x="2658141" y="4230522"/>
            <a:ext cx="4081929" cy="461665"/>
          </a:xfrm>
          <a:prstGeom prst="rect">
            <a:avLst/>
          </a:prstGeom>
          <a:noFill/>
        </p:spPr>
        <p:txBody>
          <a:bodyPr wrap="square" rtlCol="0">
            <a:spAutoFit/>
          </a:bodyPr>
          <a:lstStyle/>
          <a:p>
            <a:r>
              <a:rPr lang="en-US" sz="2400" b="1" dirty="0">
                <a:solidFill>
                  <a:srgbClr val="3571A2"/>
                </a:solidFill>
              </a:rPr>
              <a:t>May 12, 2026</a:t>
            </a:r>
          </a:p>
        </p:txBody>
      </p:sp>
      <p:sp>
        <p:nvSpPr>
          <p:cNvPr id="2" name="Presenting Name">
            <a:extLst>
              <a:ext uri="{FF2B5EF4-FFF2-40B4-BE49-F238E27FC236}">
                <a16:creationId xmlns:a16="http://schemas.microsoft.com/office/drawing/2014/main" id="{8F84097E-1CD6-40B8-00B2-D0EC454F469D}"/>
              </a:ext>
            </a:extLst>
          </p:cNvPr>
          <p:cNvSpPr txBox="1"/>
          <p:nvPr/>
        </p:nvSpPr>
        <p:spPr>
          <a:xfrm>
            <a:off x="2750210" y="2582340"/>
            <a:ext cx="3573588" cy="338554"/>
          </a:xfrm>
          <a:prstGeom prst="rect">
            <a:avLst/>
          </a:prstGeom>
          <a:noFill/>
        </p:spPr>
        <p:txBody>
          <a:bodyPr wrap="square" rtlCol="0">
            <a:spAutoFit/>
          </a:bodyPr>
          <a:lstStyle/>
          <a:p>
            <a:r>
              <a:rPr lang="en-US" sz="1600" b="1" i="1" dirty="0">
                <a:solidFill>
                  <a:srgbClr val="C00000"/>
                </a:solidFill>
              </a:rPr>
              <a:t>Glades Middle School</a:t>
            </a:r>
            <a:endParaRPr lang="en-US" sz="1600" i="1" dirty="0"/>
          </a:p>
        </p:txBody>
      </p:sp>
    </p:spTree>
    <p:extLst>
      <p:ext uri="{BB962C8B-B14F-4D97-AF65-F5344CB8AC3E}">
        <p14:creationId xmlns:p14="http://schemas.microsoft.com/office/powerpoint/2010/main" val="188393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
            <a:extLst>
              <a:ext uri="{FF2B5EF4-FFF2-40B4-BE49-F238E27FC236}">
                <a16:creationId xmlns:a16="http://schemas.microsoft.com/office/drawing/2014/main" id="{46C5FD84-EE16-F92A-B869-DA4FB340D1AF}"/>
              </a:ext>
            </a:extLst>
          </p:cNvPr>
          <p:cNvSpPr txBox="1">
            <a:spLocks noGrp="1"/>
          </p:cNvSpPr>
          <p:nvPr>
            <p:ph idx="1"/>
          </p:nvPr>
        </p:nvSpPr>
        <p:spPr>
          <a:xfrm>
            <a:off x="469094" y="1235596"/>
            <a:ext cx="8197871" cy="4719882"/>
          </a:xfrm>
          <a:prstGeom prst="rect">
            <a:avLst/>
          </a:prstGeom>
        </p:spPr>
        <p:txBody>
          <a:bodyPr vert="horz" wrap="square" lIns="0" tIns="13335" rIns="0" bIns="0" rtlCol="0">
            <a:spAutoFit/>
          </a:bodyPr>
          <a:lstStyle/>
          <a:p>
            <a:pPr marL="12700">
              <a:lnSpc>
                <a:spcPct val="100000"/>
              </a:lnSpc>
              <a:spcBef>
                <a:spcPts val="105"/>
              </a:spcBef>
            </a:pPr>
            <a:r>
              <a:rPr sz="1400" b="1" dirty="0">
                <a:uFill>
                  <a:solidFill>
                    <a:srgbClr val="F05D21"/>
                  </a:solidFill>
                </a:uFill>
                <a:cs typeface="Arial Narrow"/>
              </a:rPr>
              <a:t>S</a:t>
            </a:r>
            <a:r>
              <a:rPr lang="en-US" sz="1400" b="1" dirty="0">
                <a:uFill>
                  <a:solidFill>
                    <a:srgbClr val="F05D21"/>
                  </a:solidFill>
                </a:uFill>
                <a:cs typeface="Arial Narrow"/>
              </a:rPr>
              <a:t>chool Board Policy 1403 School Accountability &amp; Improvement</a:t>
            </a:r>
            <a:r>
              <a:rPr sz="1400" b="1" spc="-10" dirty="0">
                <a:uFill>
                  <a:solidFill>
                    <a:srgbClr val="F05D21"/>
                  </a:solidFill>
                </a:uFill>
                <a:cs typeface="Arial Narrow"/>
              </a:rPr>
              <a:t>:</a:t>
            </a:r>
            <a:endParaRPr sz="1400" dirty="0">
              <a:cs typeface="Arial Narrow"/>
            </a:endParaRPr>
          </a:p>
          <a:p>
            <a:pPr marL="12700">
              <a:lnSpc>
                <a:spcPct val="100000"/>
              </a:lnSpc>
            </a:pPr>
            <a:r>
              <a:rPr sz="1400" dirty="0">
                <a:cs typeface="Arial Narrow"/>
              </a:rPr>
              <a:t>Section</a:t>
            </a:r>
            <a:r>
              <a:rPr sz="1400" spc="-25" dirty="0">
                <a:cs typeface="Arial Narrow"/>
              </a:rPr>
              <a:t> </a:t>
            </a:r>
            <a:r>
              <a:rPr sz="1400" dirty="0">
                <a:cs typeface="Arial Narrow"/>
              </a:rPr>
              <a:t>10.</a:t>
            </a:r>
            <a:r>
              <a:rPr sz="1400" spc="-10" dirty="0">
                <a:cs typeface="Arial Narrow"/>
              </a:rPr>
              <a:t> School</a:t>
            </a:r>
            <a:r>
              <a:rPr sz="1400" spc="-70" dirty="0">
                <a:cs typeface="Arial Narrow"/>
              </a:rPr>
              <a:t> </a:t>
            </a:r>
            <a:r>
              <a:rPr sz="1400" dirty="0">
                <a:cs typeface="Arial Narrow"/>
              </a:rPr>
              <a:t>Advisory</a:t>
            </a:r>
            <a:r>
              <a:rPr sz="1400" spc="-20" dirty="0">
                <a:cs typeface="Arial Narrow"/>
              </a:rPr>
              <a:t> </a:t>
            </a:r>
            <a:r>
              <a:rPr sz="1400" dirty="0">
                <a:cs typeface="Arial Narrow"/>
              </a:rPr>
              <a:t>Council</a:t>
            </a:r>
            <a:r>
              <a:rPr sz="1400" spc="-30" dirty="0">
                <a:cs typeface="Arial Narrow"/>
              </a:rPr>
              <a:t> </a:t>
            </a:r>
            <a:r>
              <a:rPr sz="1400" dirty="0">
                <a:cs typeface="Arial Narrow"/>
              </a:rPr>
              <a:t>(SAC)</a:t>
            </a:r>
            <a:r>
              <a:rPr sz="1400" spc="-15" dirty="0">
                <a:cs typeface="Arial Narrow"/>
              </a:rPr>
              <a:t> </a:t>
            </a:r>
            <a:r>
              <a:rPr sz="1400" dirty="0">
                <a:cs typeface="Arial Narrow"/>
              </a:rPr>
              <a:t>a.</a:t>
            </a:r>
            <a:r>
              <a:rPr sz="1400" spc="-35" dirty="0">
                <a:cs typeface="Arial Narrow"/>
              </a:rPr>
              <a:t> </a:t>
            </a:r>
            <a:r>
              <a:rPr sz="1400" dirty="0">
                <a:cs typeface="Arial Narrow"/>
              </a:rPr>
              <a:t>The</a:t>
            </a:r>
            <a:r>
              <a:rPr sz="1400" spc="-25" dirty="0">
                <a:cs typeface="Arial Narrow"/>
              </a:rPr>
              <a:t> </a:t>
            </a:r>
            <a:r>
              <a:rPr sz="1400" dirty="0">
                <a:cs typeface="Arial Narrow"/>
              </a:rPr>
              <a:t>role</a:t>
            </a:r>
            <a:r>
              <a:rPr sz="1400" spc="-10" dirty="0">
                <a:cs typeface="Arial Narrow"/>
              </a:rPr>
              <a:t> </a:t>
            </a:r>
            <a:r>
              <a:rPr sz="1400" dirty="0">
                <a:cs typeface="Arial Narrow"/>
              </a:rPr>
              <a:t>of</a:t>
            </a:r>
            <a:r>
              <a:rPr sz="1400" spc="-10" dirty="0">
                <a:cs typeface="Arial Narrow"/>
              </a:rPr>
              <a:t> </a:t>
            </a:r>
            <a:r>
              <a:rPr sz="1400" dirty="0">
                <a:cs typeface="Arial Narrow"/>
              </a:rPr>
              <a:t>the</a:t>
            </a:r>
            <a:r>
              <a:rPr sz="1400" spc="-25" dirty="0">
                <a:cs typeface="Arial Narrow"/>
              </a:rPr>
              <a:t> </a:t>
            </a:r>
            <a:r>
              <a:rPr sz="1400" dirty="0">
                <a:cs typeface="Arial Narrow"/>
              </a:rPr>
              <a:t>SAC</a:t>
            </a:r>
            <a:r>
              <a:rPr sz="1400" spc="-30" dirty="0">
                <a:cs typeface="Arial Narrow"/>
              </a:rPr>
              <a:t> </a:t>
            </a:r>
            <a:r>
              <a:rPr sz="1400" dirty="0">
                <a:cs typeface="Arial Narrow"/>
              </a:rPr>
              <a:t>is</a:t>
            </a:r>
            <a:r>
              <a:rPr sz="1400" spc="-25" dirty="0">
                <a:cs typeface="Arial Narrow"/>
              </a:rPr>
              <a:t> </a:t>
            </a:r>
            <a:r>
              <a:rPr sz="1400" dirty="0">
                <a:cs typeface="Arial Narrow"/>
              </a:rPr>
              <a:t>to</a:t>
            </a:r>
            <a:r>
              <a:rPr sz="1400" spc="-20" dirty="0">
                <a:cs typeface="Arial Narrow"/>
              </a:rPr>
              <a:t> </a:t>
            </a:r>
            <a:r>
              <a:rPr sz="1400" dirty="0">
                <a:cs typeface="Arial Narrow"/>
              </a:rPr>
              <a:t>facilitate</a:t>
            </a:r>
            <a:r>
              <a:rPr sz="1400" spc="-15" dirty="0">
                <a:cs typeface="Arial Narrow"/>
              </a:rPr>
              <a:t> </a:t>
            </a:r>
            <a:r>
              <a:rPr sz="1400" dirty="0">
                <a:cs typeface="Arial Narrow"/>
              </a:rPr>
              <a:t>the</a:t>
            </a:r>
            <a:r>
              <a:rPr sz="1400" spc="-10" dirty="0">
                <a:cs typeface="Arial Narrow"/>
              </a:rPr>
              <a:t> </a:t>
            </a:r>
            <a:r>
              <a:rPr sz="1400" dirty="0">
                <a:cs typeface="Arial Narrow"/>
              </a:rPr>
              <a:t>development and</a:t>
            </a:r>
            <a:r>
              <a:rPr sz="1400" spc="-20" dirty="0">
                <a:cs typeface="Arial Narrow"/>
              </a:rPr>
              <a:t> </a:t>
            </a:r>
            <a:r>
              <a:rPr sz="1400" spc="-10" dirty="0">
                <a:cs typeface="Arial Narrow"/>
              </a:rPr>
              <a:t>monitor</a:t>
            </a:r>
            <a:r>
              <a:rPr lang="en-US" sz="1400" spc="-10" dirty="0">
                <a:cs typeface="Arial Narrow"/>
              </a:rPr>
              <a:t> </a:t>
            </a:r>
            <a:r>
              <a:rPr sz="1400" dirty="0">
                <a:cs typeface="Arial Narrow"/>
              </a:rPr>
              <a:t>progress</a:t>
            </a:r>
            <a:r>
              <a:rPr sz="1400" spc="-20" dirty="0">
                <a:cs typeface="Arial Narrow"/>
              </a:rPr>
              <a:t> </a:t>
            </a:r>
            <a:r>
              <a:rPr sz="1400" dirty="0">
                <a:cs typeface="Arial Narrow"/>
              </a:rPr>
              <a:t>of</a:t>
            </a:r>
            <a:r>
              <a:rPr sz="1400" spc="-10" dirty="0">
                <a:cs typeface="Arial Narrow"/>
              </a:rPr>
              <a:t> </a:t>
            </a:r>
            <a:r>
              <a:rPr sz="1400" dirty="0">
                <a:cs typeface="Arial Narrow"/>
              </a:rPr>
              <a:t>the</a:t>
            </a:r>
            <a:r>
              <a:rPr sz="1400" spc="-5" dirty="0">
                <a:cs typeface="Arial Narrow"/>
              </a:rPr>
              <a:t> </a:t>
            </a:r>
            <a:r>
              <a:rPr sz="1400" dirty="0">
                <a:cs typeface="Arial Narrow"/>
              </a:rPr>
              <a:t>School</a:t>
            </a:r>
            <a:r>
              <a:rPr sz="1400" spc="-30" dirty="0">
                <a:cs typeface="Arial Narrow"/>
              </a:rPr>
              <a:t> </a:t>
            </a:r>
            <a:r>
              <a:rPr sz="1400" dirty="0">
                <a:cs typeface="Arial Narrow"/>
              </a:rPr>
              <a:t>Improvement</a:t>
            </a:r>
            <a:r>
              <a:rPr sz="1400" spc="15" dirty="0">
                <a:cs typeface="Arial Narrow"/>
              </a:rPr>
              <a:t> </a:t>
            </a:r>
            <a:r>
              <a:rPr sz="1400" dirty="0">
                <a:cs typeface="Arial Narrow"/>
              </a:rPr>
              <a:t>Plan.</a:t>
            </a:r>
            <a:r>
              <a:rPr sz="1400" spc="-10" dirty="0">
                <a:cs typeface="Arial Narrow"/>
              </a:rPr>
              <a:t> </a:t>
            </a:r>
            <a:r>
              <a:rPr sz="1400" b="1" dirty="0">
                <a:solidFill>
                  <a:srgbClr val="FF0000"/>
                </a:solidFill>
                <a:cs typeface="Arial Narrow"/>
              </a:rPr>
              <a:t>Each</a:t>
            </a:r>
            <a:r>
              <a:rPr sz="1400" b="1" spc="-25" dirty="0">
                <a:solidFill>
                  <a:srgbClr val="FF0000"/>
                </a:solidFill>
                <a:cs typeface="Arial Narrow"/>
              </a:rPr>
              <a:t> </a:t>
            </a:r>
            <a:r>
              <a:rPr sz="1400" b="1" dirty="0">
                <a:solidFill>
                  <a:srgbClr val="FF0000"/>
                </a:solidFill>
                <a:cs typeface="Arial Narrow"/>
              </a:rPr>
              <a:t>SAC</a:t>
            </a:r>
            <a:r>
              <a:rPr sz="1400" b="1" spc="-35" dirty="0">
                <a:solidFill>
                  <a:srgbClr val="FF0000"/>
                </a:solidFill>
                <a:cs typeface="Arial Narrow"/>
              </a:rPr>
              <a:t> </a:t>
            </a:r>
            <a:r>
              <a:rPr sz="1400" b="1" dirty="0">
                <a:solidFill>
                  <a:srgbClr val="FF0000"/>
                </a:solidFill>
                <a:cs typeface="Arial Narrow"/>
              </a:rPr>
              <a:t>shall</a:t>
            </a:r>
            <a:r>
              <a:rPr sz="1400" b="1" spc="-25" dirty="0">
                <a:solidFill>
                  <a:srgbClr val="FF0000"/>
                </a:solidFill>
                <a:cs typeface="Arial Narrow"/>
              </a:rPr>
              <a:t> </a:t>
            </a:r>
            <a:r>
              <a:rPr sz="1400" b="1" dirty="0">
                <a:solidFill>
                  <a:srgbClr val="FF0000"/>
                </a:solidFill>
                <a:cs typeface="Arial Narrow"/>
              </a:rPr>
              <a:t>actively</a:t>
            </a:r>
            <a:r>
              <a:rPr sz="1400" b="1" spc="-15" dirty="0">
                <a:solidFill>
                  <a:srgbClr val="FF0000"/>
                </a:solidFill>
                <a:cs typeface="Arial Narrow"/>
              </a:rPr>
              <a:t> </a:t>
            </a:r>
            <a:r>
              <a:rPr sz="1400" b="1" dirty="0">
                <a:solidFill>
                  <a:srgbClr val="FF0000"/>
                </a:solidFill>
                <a:cs typeface="Arial Narrow"/>
              </a:rPr>
              <a:t>participate</a:t>
            </a:r>
            <a:r>
              <a:rPr sz="1400" b="1" spc="-5" dirty="0">
                <a:solidFill>
                  <a:srgbClr val="FF0000"/>
                </a:solidFill>
                <a:cs typeface="Arial Narrow"/>
              </a:rPr>
              <a:t> </a:t>
            </a:r>
            <a:r>
              <a:rPr sz="1400" b="1" dirty="0">
                <a:solidFill>
                  <a:srgbClr val="FF0000"/>
                </a:solidFill>
                <a:cs typeface="Arial Narrow"/>
              </a:rPr>
              <a:t>in</a:t>
            </a:r>
            <a:r>
              <a:rPr sz="1400" b="1" spc="-25" dirty="0">
                <a:solidFill>
                  <a:srgbClr val="FF0000"/>
                </a:solidFill>
                <a:cs typeface="Arial Narrow"/>
              </a:rPr>
              <a:t> </a:t>
            </a:r>
            <a:r>
              <a:rPr sz="1400" b="1" dirty="0">
                <a:solidFill>
                  <a:srgbClr val="FF0000"/>
                </a:solidFill>
                <a:cs typeface="Arial Narrow"/>
              </a:rPr>
              <a:t>the</a:t>
            </a:r>
            <a:r>
              <a:rPr sz="1400" b="1" spc="-20" dirty="0">
                <a:solidFill>
                  <a:srgbClr val="FF0000"/>
                </a:solidFill>
                <a:cs typeface="Arial Narrow"/>
              </a:rPr>
              <a:t> </a:t>
            </a:r>
            <a:r>
              <a:rPr sz="1400" b="1" dirty="0">
                <a:solidFill>
                  <a:srgbClr val="FF0000"/>
                </a:solidFill>
                <a:cs typeface="Arial Narrow"/>
              </a:rPr>
              <a:t>preparation</a:t>
            </a:r>
            <a:r>
              <a:rPr sz="1400" b="1" spc="5" dirty="0">
                <a:solidFill>
                  <a:srgbClr val="FF0000"/>
                </a:solidFill>
                <a:cs typeface="Arial Narrow"/>
              </a:rPr>
              <a:t> </a:t>
            </a:r>
            <a:r>
              <a:rPr sz="1400" b="1" dirty="0">
                <a:solidFill>
                  <a:srgbClr val="FF0000"/>
                </a:solidFill>
                <a:cs typeface="Arial Narrow"/>
              </a:rPr>
              <a:t>of</a:t>
            </a:r>
            <a:r>
              <a:rPr sz="1400" b="1" spc="-10" dirty="0">
                <a:solidFill>
                  <a:srgbClr val="FF0000"/>
                </a:solidFill>
                <a:cs typeface="Arial Narrow"/>
              </a:rPr>
              <a:t> </a:t>
            </a:r>
            <a:r>
              <a:rPr sz="1400" b="1" dirty="0">
                <a:solidFill>
                  <a:srgbClr val="FF0000"/>
                </a:solidFill>
                <a:cs typeface="Arial Narrow"/>
              </a:rPr>
              <a:t>the</a:t>
            </a:r>
            <a:r>
              <a:rPr sz="1400" b="1" spc="-5" dirty="0">
                <a:solidFill>
                  <a:srgbClr val="FF0000"/>
                </a:solidFill>
                <a:cs typeface="Arial Narrow"/>
              </a:rPr>
              <a:t> </a:t>
            </a:r>
            <a:r>
              <a:rPr sz="1400" b="1" spc="-10" dirty="0">
                <a:solidFill>
                  <a:srgbClr val="FF0000"/>
                </a:solidFill>
                <a:cs typeface="Arial Narrow"/>
              </a:rPr>
              <a:t>school’s </a:t>
            </a:r>
            <a:r>
              <a:rPr sz="1400" b="1" dirty="0">
                <a:solidFill>
                  <a:srgbClr val="FF0000"/>
                </a:solidFill>
                <a:cs typeface="Arial Narrow"/>
              </a:rPr>
              <a:t>annual</a:t>
            </a:r>
            <a:r>
              <a:rPr sz="1400" b="1" spc="-25" dirty="0">
                <a:solidFill>
                  <a:srgbClr val="FF0000"/>
                </a:solidFill>
                <a:cs typeface="Arial Narrow"/>
              </a:rPr>
              <a:t> </a:t>
            </a:r>
            <a:r>
              <a:rPr sz="1400" b="1" dirty="0">
                <a:solidFill>
                  <a:srgbClr val="FF0000"/>
                </a:solidFill>
                <a:cs typeface="Arial Narrow"/>
              </a:rPr>
              <a:t>budget</a:t>
            </a:r>
            <a:r>
              <a:rPr sz="1400" b="1" spc="-15" dirty="0">
                <a:solidFill>
                  <a:srgbClr val="FF0000"/>
                </a:solidFill>
                <a:cs typeface="Arial Narrow"/>
              </a:rPr>
              <a:t> </a:t>
            </a:r>
            <a:r>
              <a:rPr sz="1400" b="1" dirty="0">
                <a:solidFill>
                  <a:srgbClr val="FF0000"/>
                </a:solidFill>
                <a:cs typeface="Arial Narrow"/>
              </a:rPr>
              <a:t>and</a:t>
            </a:r>
            <a:r>
              <a:rPr sz="1400" b="1" spc="-10" dirty="0">
                <a:solidFill>
                  <a:srgbClr val="FF0000"/>
                </a:solidFill>
                <a:cs typeface="Arial Narrow"/>
              </a:rPr>
              <a:t> </a:t>
            </a:r>
            <a:r>
              <a:rPr sz="1400" b="1" dirty="0">
                <a:solidFill>
                  <a:srgbClr val="FF0000"/>
                </a:solidFill>
                <a:cs typeface="Arial Narrow"/>
              </a:rPr>
              <a:t>plan</a:t>
            </a:r>
            <a:r>
              <a:rPr sz="1400" b="1" spc="-25" dirty="0">
                <a:solidFill>
                  <a:srgbClr val="FF0000"/>
                </a:solidFill>
                <a:cs typeface="Arial Narrow"/>
              </a:rPr>
              <a:t> </a:t>
            </a:r>
            <a:r>
              <a:rPr sz="1400" b="1" spc="-10" dirty="0">
                <a:solidFill>
                  <a:srgbClr val="FF0000"/>
                </a:solidFill>
                <a:cs typeface="Arial Narrow"/>
              </a:rPr>
              <a:t>(F.S.C.</a:t>
            </a:r>
            <a:r>
              <a:rPr sz="1400" b="1" spc="-20" dirty="0">
                <a:solidFill>
                  <a:srgbClr val="FF0000"/>
                </a:solidFill>
                <a:cs typeface="Arial Narrow"/>
              </a:rPr>
              <a:t> </a:t>
            </a:r>
            <a:r>
              <a:rPr sz="1400" b="1" dirty="0">
                <a:solidFill>
                  <a:srgbClr val="FF0000"/>
                </a:solidFill>
                <a:cs typeface="Arial Narrow"/>
              </a:rPr>
              <a:t>1001.452). </a:t>
            </a:r>
            <a:r>
              <a:rPr sz="1400" b="1" dirty="0">
                <a:solidFill>
                  <a:srgbClr val="FF0000"/>
                </a:solidFill>
                <a:uFill>
                  <a:solidFill>
                    <a:srgbClr val="0094D2"/>
                  </a:solidFill>
                </a:uFill>
                <a:cs typeface="Arial Narrow"/>
              </a:rPr>
              <a:t>The</a:t>
            </a:r>
            <a:r>
              <a:rPr sz="1400" b="1" spc="-3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SAC</a:t>
            </a:r>
            <a:r>
              <a:rPr sz="1400" b="1" spc="-3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chairperson</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shall</a:t>
            </a:r>
            <a:r>
              <a:rPr sz="1400" b="1" spc="-2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sign</a:t>
            </a:r>
            <a:r>
              <a:rPr sz="1400" b="1" spc="-2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the</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school</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budget</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when</a:t>
            </a:r>
            <a:r>
              <a:rPr sz="1400" b="1" spc="-2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it</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is</a:t>
            </a:r>
            <a:r>
              <a:rPr sz="1400" b="1" spc="-15" dirty="0">
                <a:solidFill>
                  <a:srgbClr val="FF0000"/>
                </a:solidFill>
                <a:uFill>
                  <a:solidFill>
                    <a:srgbClr val="0094D2"/>
                  </a:solidFill>
                </a:uFill>
                <a:cs typeface="Arial Narrow"/>
              </a:rPr>
              <a:t> </a:t>
            </a:r>
            <a:r>
              <a:rPr sz="1400" b="1" spc="-10" dirty="0">
                <a:solidFill>
                  <a:srgbClr val="FF0000"/>
                </a:solidFill>
                <a:uFill>
                  <a:solidFill>
                    <a:srgbClr val="0094D2"/>
                  </a:solidFill>
                </a:uFill>
                <a:cs typeface="Arial Narrow"/>
              </a:rPr>
              <a:t>submitted</a:t>
            </a:r>
            <a:r>
              <a:rPr sz="1400" b="1" spc="-10" dirty="0">
                <a:solidFill>
                  <a:srgbClr val="FF0000"/>
                </a:solidFill>
                <a:cs typeface="Arial Narrow"/>
              </a:rPr>
              <a:t> </a:t>
            </a:r>
            <a:r>
              <a:rPr sz="1400" b="1" dirty="0">
                <a:solidFill>
                  <a:srgbClr val="FF0000"/>
                </a:solidFill>
                <a:uFill>
                  <a:solidFill>
                    <a:srgbClr val="0094D2"/>
                  </a:solidFill>
                </a:uFill>
                <a:cs typeface="Arial Narrow"/>
              </a:rPr>
              <a:t>for</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district</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budget</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preparation</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as</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an</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indication</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of</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SAC</a:t>
            </a:r>
            <a:r>
              <a:rPr sz="1400" b="1" spc="-25" dirty="0">
                <a:solidFill>
                  <a:srgbClr val="FF0000"/>
                </a:solidFill>
                <a:uFill>
                  <a:solidFill>
                    <a:srgbClr val="0094D2"/>
                  </a:solidFill>
                </a:uFill>
                <a:cs typeface="Arial Narrow"/>
              </a:rPr>
              <a:t> </a:t>
            </a:r>
            <a:r>
              <a:rPr sz="1400" b="1" spc="-10" dirty="0">
                <a:solidFill>
                  <a:srgbClr val="FF0000"/>
                </a:solidFill>
                <a:uFill>
                  <a:solidFill>
                    <a:srgbClr val="0094D2"/>
                  </a:solidFill>
                </a:uFill>
                <a:cs typeface="Arial Narrow"/>
              </a:rPr>
              <a:t>participation</a:t>
            </a:r>
            <a:r>
              <a:rPr lang="en-US" sz="1400" b="1" spc="-10" dirty="0">
                <a:solidFill>
                  <a:srgbClr val="FF0000"/>
                </a:solidFill>
                <a:uFill>
                  <a:solidFill>
                    <a:srgbClr val="0094D2"/>
                  </a:solidFill>
                </a:uFill>
                <a:cs typeface="Arial Narrow"/>
              </a:rPr>
              <a:t>.</a:t>
            </a:r>
            <a:r>
              <a:rPr lang="en-US" sz="1400" spc="-10" dirty="0">
                <a:solidFill>
                  <a:srgbClr val="FF0000"/>
                </a:solidFill>
                <a:uFill>
                  <a:solidFill>
                    <a:srgbClr val="0094D2"/>
                  </a:solidFill>
                </a:uFill>
                <a:cs typeface="Arial Narrow"/>
              </a:rPr>
              <a:t> </a:t>
            </a:r>
            <a:r>
              <a:rPr lang="en-US" sz="1400" dirty="0">
                <a:effectLst/>
                <a:latin typeface="+mj-lt"/>
              </a:rPr>
              <a:t>A portion of funds provided in the annual General Appropriations Act for use by school advisory councils must be used for implementing the school improvement plan. SACs will operate using established administrative guidelines, as determined by the Superintendent.</a:t>
            </a:r>
            <a:endParaRPr sz="1400" dirty="0">
              <a:latin typeface="+mj-lt"/>
              <a:cs typeface="Arial Narrow"/>
            </a:endParaRPr>
          </a:p>
          <a:p>
            <a:pPr>
              <a:lnSpc>
                <a:spcPct val="100000"/>
              </a:lnSpc>
              <a:spcBef>
                <a:spcPts val="15"/>
              </a:spcBef>
            </a:pPr>
            <a:endParaRPr lang="en-US" sz="1450" dirty="0">
              <a:cs typeface="Arial Narrow"/>
            </a:endParaRPr>
          </a:p>
          <a:p>
            <a:pPr>
              <a:lnSpc>
                <a:spcPct val="100000"/>
              </a:lnSpc>
              <a:spcBef>
                <a:spcPts val="15"/>
              </a:spcBef>
            </a:pPr>
            <a:endParaRPr sz="1450" dirty="0">
              <a:cs typeface="Arial Narrow"/>
            </a:endParaRPr>
          </a:p>
          <a:p>
            <a:pPr marL="24765">
              <a:lnSpc>
                <a:spcPct val="100000"/>
              </a:lnSpc>
              <a:spcBef>
                <a:spcPts val="5"/>
              </a:spcBef>
            </a:pPr>
            <a:r>
              <a:rPr lang="en-US" sz="1400" b="1" dirty="0">
                <a:uFill>
                  <a:solidFill>
                    <a:srgbClr val="F05D21"/>
                  </a:solidFill>
                </a:uFill>
                <a:cs typeface="Arial Narrow"/>
              </a:rPr>
              <a:t>School Board Policy 6030 School Advisory Forum:</a:t>
            </a:r>
            <a:endParaRPr sz="1400" dirty="0">
              <a:cs typeface="Arial Narrow"/>
            </a:endParaRPr>
          </a:p>
          <a:p>
            <a:pPr marL="24765" marR="29209">
              <a:lnSpc>
                <a:spcPct val="100000"/>
              </a:lnSpc>
            </a:pPr>
            <a:r>
              <a:rPr sz="1400" dirty="0">
                <a:uFill>
                  <a:solidFill>
                    <a:srgbClr val="0094D2"/>
                  </a:solidFill>
                </a:uFill>
                <a:cs typeface="Arial Narrow"/>
              </a:rPr>
              <a:t>Every</a:t>
            </a:r>
            <a:r>
              <a:rPr sz="1400" spc="30" dirty="0">
                <a:uFill>
                  <a:solidFill>
                    <a:srgbClr val="0094D2"/>
                  </a:solidFill>
                </a:uFill>
                <a:cs typeface="Arial Narrow"/>
              </a:rPr>
              <a:t> </a:t>
            </a:r>
            <a:r>
              <a:rPr sz="1400" dirty="0">
                <a:uFill>
                  <a:solidFill>
                    <a:srgbClr val="0094D2"/>
                  </a:solidFill>
                </a:uFill>
                <a:cs typeface="Arial Narrow"/>
              </a:rPr>
              <a:t>school</a:t>
            </a:r>
            <a:r>
              <a:rPr sz="1400" spc="40" dirty="0">
                <a:uFill>
                  <a:solidFill>
                    <a:srgbClr val="0094D2"/>
                  </a:solidFill>
                </a:uFill>
                <a:cs typeface="Arial Narrow"/>
              </a:rPr>
              <a:t> </a:t>
            </a:r>
            <a:r>
              <a:rPr sz="1400" dirty="0">
                <a:uFill>
                  <a:solidFill>
                    <a:srgbClr val="0094D2"/>
                  </a:solidFill>
                </a:uFill>
                <a:cs typeface="Arial Narrow"/>
              </a:rPr>
              <a:t>shall</a:t>
            </a:r>
            <a:r>
              <a:rPr sz="1400" spc="45" dirty="0">
                <a:uFill>
                  <a:solidFill>
                    <a:srgbClr val="0094D2"/>
                  </a:solidFill>
                </a:uFill>
                <a:cs typeface="Arial Narrow"/>
              </a:rPr>
              <a:t> </a:t>
            </a:r>
            <a:r>
              <a:rPr sz="1400" dirty="0">
                <a:uFill>
                  <a:solidFill>
                    <a:srgbClr val="0094D2"/>
                  </a:solidFill>
                </a:uFill>
                <a:cs typeface="Arial Narrow"/>
              </a:rPr>
              <a:t>have</a:t>
            </a:r>
            <a:r>
              <a:rPr sz="1400" spc="30" dirty="0">
                <a:uFill>
                  <a:solidFill>
                    <a:srgbClr val="0094D2"/>
                  </a:solidFill>
                </a:uFill>
                <a:cs typeface="Arial Narrow"/>
              </a:rPr>
              <a:t> </a:t>
            </a:r>
            <a:r>
              <a:rPr sz="1400" dirty="0">
                <a:uFill>
                  <a:solidFill>
                    <a:srgbClr val="0094D2"/>
                  </a:solidFill>
                </a:uFill>
                <a:cs typeface="Arial Narrow"/>
              </a:rPr>
              <a:t>a</a:t>
            </a:r>
            <a:r>
              <a:rPr sz="1400" spc="45" dirty="0">
                <a:uFill>
                  <a:solidFill>
                    <a:srgbClr val="0094D2"/>
                  </a:solidFill>
                </a:uFill>
                <a:cs typeface="Arial Narrow"/>
              </a:rPr>
              <a:t> </a:t>
            </a:r>
            <a:r>
              <a:rPr sz="1400" dirty="0">
                <a:uFill>
                  <a:solidFill>
                    <a:srgbClr val="0094D2"/>
                  </a:solidFill>
                </a:uFill>
                <a:cs typeface="Arial Narrow"/>
              </a:rPr>
              <a:t>School</a:t>
            </a:r>
            <a:r>
              <a:rPr sz="1400" spc="-15" dirty="0">
                <a:uFill>
                  <a:solidFill>
                    <a:srgbClr val="0094D2"/>
                  </a:solidFill>
                </a:uFill>
                <a:cs typeface="Arial Narrow"/>
              </a:rPr>
              <a:t> </a:t>
            </a:r>
            <a:r>
              <a:rPr sz="1400" dirty="0">
                <a:uFill>
                  <a:solidFill>
                    <a:srgbClr val="0094D2"/>
                  </a:solidFill>
                </a:uFill>
                <a:cs typeface="Arial Narrow"/>
              </a:rPr>
              <a:t>Advisory</a:t>
            </a:r>
            <a:r>
              <a:rPr sz="1400" spc="40" dirty="0">
                <a:uFill>
                  <a:solidFill>
                    <a:srgbClr val="0094D2"/>
                  </a:solidFill>
                </a:uFill>
                <a:cs typeface="Arial Narrow"/>
              </a:rPr>
              <a:t> </a:t>
            </a:r>
            <a:r>
              <a:rPr sz="1400" dirty="0">
                <a:uFill>
                  <a:solidFill>
                    <a:srgbClr val="0094D2"/>
                  </a:solidFill>
                </a:uFill>
                <a:cs typeface="Arial Narrow"/>
              </a:rPr>
              <a:t>Forum</a:t>
            </a:r>
            <a:r>
              <a:rPr sz="1400" spc="25" dirty="0">
                <a:uFill>
                  <a:solidFill>
                    <a:srgbClr val="0094D2"/>
                  </a:solidFill>
                </a:uFill>
                <a:cs typeface="Arial Narrow"/>
              </a:rPr>
              <a:t> </a:t>
            </a:r>
            <a:r>
              <a:rPr sz="1400" dirty="0">
                <a:uFill>
                  <a:solidFill>
                    <a:srgbClr val="0094D2"/>
                  </a:solidFill>
                </a:uFill>
                <a:cs typeface="Arial Narrow"/>
              </a:rPr>
              <a:t>(SAF)</a:t>
            </a:r>
            <a:r>
              <a:rPr sz="1400" spc="30" dirty="0">
                <a:uFill>
                  <a:solidFill>
                    <a:srgbClr val="0094D2"/>
                  </a:solidFill>
                </a:uFill>
                <a:cs typeface="Arial Narrow"/>
              </a:rPr>
              <a:t> </a:t>
            </a:r>
            <a:r>
              <a:rPr sz="1400" dirty="0">
                <a:cs typeface="Arial Narrow"/>
              </a:rPr>
              <a:t>that</a:t>
            </a:r>
            <a:r>
              <a:rPr sz="1400" spc="-25" dirty="0">
                <a:cs typeface="Arial Narrow"/>
              </a:rPr>
              <a:t> </a:t>
            </a:r>
            <a:r>
              <a:rPr sz="1400" dirty="0">
                <a:cs typeface="Arial Narrow"/>
              </a:rPr>
              <a:t>shall</a:t>
            </a:r>
            <a:r>
              <a:rPr sz="1400" spc="275" dirty="0">
                <a:cs typeface="Arial Narrow"/>
              </a:rPr>
              <a:t> </a:t>
            </a:r>
            <a:r>
              <a:rPr sz="1400" dirty="0">
                <a:cs typeface="Arial Narrow"/>
              </a:rPr>
              <a:t>foster</a:t>
            </a:r>
            <a:r>
              <a:rPr sz="1400" spc="285" dirty="0">
                <a:cs typeface="Arial Narrow"/>
              </a:rPr>
              <a:t> </a:t>
            </a:r>
            <a:r>
              <a:rPr sz="1400" dirty="0">
                <a:cs typeface="Arial Narrow"/>
              </a:rPr>
              <a:t>and</a:t>
            </a:r>
            <a:r>
              <a:rPr sz="1400" spc="290" dirty="0">
                <a:cs typeface="Arial Narrow"/>
              </a:rPr>
              <a:t> </a:t>
            </a:r>
            <a:r>
              <a:rPr sz="1400" dirty="0">
                <a:cs typeface="Arial Narrow"/>
              </a:rPr>
              <a:t>promote</a:t>
            </a:r>
            <a:r>
              <a:rPr sz="1400" spc="-35" dirty="0">
                <a:cs typeface="Arial Narrow"/>
              </a:rPr>
              <a:t> </a:t>
            </a:r>
            <a:r>
              <a:rPr sz="1400" dirty="0">
                <a:cs typeface="Arial Narrow"/>
              </a:rPr>
              <a:t>communication</a:t>
            </a:r>
            <a:r>
              <a:rPr sz="1400" spc="-10" dirty="0">
                <a:cs typeface="Arial Narrow"/>
              </a:rPr>
              <a:t> between </a:t>
            </a:r>
            <a:r>
              <a:rPr sz="1400" dirty="0">
                <a:cs typeface="Arial Narrow"/>
              </a:rPr>
              <a:t>stakeholders,</a:t>
            </a:r>
            <a:r>
              <a:rPr sz="1400" spc="325" dirty="0">
                <a:cs typeface="Arial Narrow"/>
              </a:rPr>
              <a:t> </a:t>
            </a:r>
            <a:r>
              <a:rPr sz="1400" dirty="0">
                <a:cs typeface="Arial Narrow"/>
              </a:rPr>
              <a:t>the</a:t>
            </a:r>
            <a:r>
              <a:rPr sz="1400" spc="295" dirty="0">
                <a:cs typeface="Arial Narrow"/>
              </a:rPr>
              <a:t> </a:t>
            </a:r>
            <a:r>
              <a:rPr sz="1400" dirty="0">
                <a:cs typeface="Arial Narrow"/>
              </a:rPr>
              <a:t>school,</a:t>
            </a:r>
            <a:r>
              <a:rPr sz="1400" spc="320" dirty="0">
                <a:cs typeface="Arial Narrow"/>
              </a:rPr>
              <a:t> </a:t>
            </a:r>
            <a:r>
              <a:rPr sz="1400" dirty="0">
                <a:cs typeface="Arial Narrow"/>
              </a:rPr>
              <a:t>and</a:t>
            </a:r>
            <a:r>
              <a:rPr sz="1400" spc="310" dirty="0">
                <a:cs typeface="Arial Narrow"/>
              </a:rPr>
              <a:t> </a:t>
            </a:r>
            <a:r>
              <a:rPr sz="1400" dirty="0">
                <a:cs typeface="Arial Narrow"/>
              </a:rPr>
              <a:t>the</a:t>
            </a:r>
            <a:r>
              <a:rPr sz="1400" spc="245" dirty="0">
                <a:cs typeface="Arial Narrow"/>
              </a:rPr>
              <a:t> </a:t>
            </a:r>
            <a:r>
              <a:rPr sz="1400" dirty="0">
                <a:cs typeface="Arial Narrow"/>
              </a:rPr>
              <a:t>Area</a:t>
            </a:r>
            <a:r>
              <a:rPr sz="1400" spc="245" dirty="0">
                <a:cs typeface="Arial Narrow"/>
              </a:rPr>
              <a:t> </a:t>
            </a:r>
            <a:r>
              <a:rPr sz="1400" spc="-10" dirty="0">
                <a:cs typeface="Arial Narrow"/>
              </a:rPr>
              <a:t>Advisory</a:t>
            </a:r>
            <a:r>
              <a:rPr sz="1400" spc="-25" dirty="0">
                <a:cs typeface="Arial Narrow"/>
              </a:rPr>
              <a:t> </a:t>
            </a:r>
            <a:r>
              <a:rPr sz="1400" dirty="0">
                <a:cs typeface="Arial Narrow"/>
              </a:rPr>
              <a:t>Council.</a:t>
            </a:r>
            <a:r>
              <a:rPr sz="1400" spc="25" dirty="0">
                <a:cs typeface="Arial Narrow"/>
              </a:rPr>
              <a:t> </a:t>
            </a:r>
            <a:r>
              <a:rPr sz="1400" dirty="0">
                <a:cs typeface="Arial Narrow"/>
              </a:rPr>
              <a:t>The</a:t>
            </a:r>
            <a:r>
              <a:rPr sz="1400" spc="25" dirty="0">
                <a:cs typeface="Arial Narrow"/>
              </a:rPr>
              <a:t> </a:t>
            </a:r>
            <a:r>
              <a:rPr sz="1400" dirty="0">
                <a:cs typeface="Arial Narrow"/>
              </a:rPr>
              <a:t>SAF</a:t>
            </a:r>
            <a:r>
              <a:rPr sz="1400" spc="25" dirty="0">
                <a:cs typeface="Arial Narrow"/>
              </a:rPr>
              <a:t> </a:t>
            </a:r>
            <a:r>
              <a:rPr sz="1400" dirty="0">
                <a:cs typeface="Arial Narrow"/>
              </a:rPr>
              <a:t>shall</a:t>
            </a:r>
            <a:r>
              <a:rPr sz="1400" spc="25" dirty="0">
                <a:cs typeface="Arial Narrow"/>
              </a:rPr>
              <a:t> </a:t>
            </a:r>
            <a:r>
              <a:rPr sz="1400" dirty="0">
                <a:cs typeface="Arial Narrow"/>
              </a:rPr>
              <a:t>bring</a:t>
            </a:r>
            <a:r>
              <a:rPr sz="1400" spc="40" dirty="0">
                <a:cs typeface="Arial Narrow"/>
              </a:rPr>
              <a:t> </a:t>
            </a:r>
            <a:r>
              <a:rPr sz="1400" dirty="0">
                <a:cs typeface="Arial Narrow"/>
              </a:rPr>
              <a:t>forth</a:t>
            </a:r>
            <a:r>
              <a:rPr sz="1400" spc="40" dirty="0">
                <a:cs typeface="Arial Narrow"/>
              </a:rPr>
              <a:t> </a:t>
            </a:r>
            <a:r>
              <a:rPr sz="1400" spc="-10" dirty="0">
                <a:cs typeface="Arial Narrow"/>
              </a:rPr>
              <a:t>recommendations, </a:t>
            </a:r>
            <a:r>
              <a:rPr sz="1400" dirty="0">
                <a:cs typeface="Arial Narrow"/>
              </a:rPr>
              <a:t>concerns</a:t>
            </a:r>
            <a:r>
              <a:rPr sz="1400" spc="40" dirty="0">
                <a:cs typeface="Arial Narrow"/>
              </a:rPr>
              <a:t> </a:t>
            </a:r>
            <a:r>
              <a:rPr sz="1400" dirty="0">
                <a:cs typeface="Arial Narrow"/>
              </a:rPr>
              <a:t>and</a:t>
            </a:r>
            <a:r>
              <a:rPr sz="1400" spc="40" dirty="0">
                <a:cs typeface="Arial Narrow"/>
              </a:rPr>
              <a:t> </a:t>
            </a:r>
            <a:r>
              <a:rPr sz="1400" dirty="0">
                <a:cs typeface="Arial Narrow"/>
              </a:rPr>
              <a:t>interests</a:t>
            </a:r>
            <a:r>
              <a:rPr sz="1400" spc="55" dirty="0">
                <a:cs typeface="Arial Narrow"/>
              </a:rPr>
              <a:t> </a:t>
            </a:r>
            <a:r>
              <a:rPr sz="1400" dirty="0">
                <a:cs typeface="Arial Narrow"/>
              </a:rPr>
              <a:t>to</a:t>
            </a:r>
            <a:r>
              <a:rPr sz="1400" spc="40" dirty="0">
                <a:cs typeface="Arial Narrow"/>
              </a:rPr>
              <a:t> </a:t>
            </a:r>
            <a:r>
              <a:rPr sz="1400" dirty="0">
                <a:cs typeface="Arial Narrow"/>
              </a:rPr>
              <a:t>and</a:t>
            </a:r>
            <a:r>
              <a:rPr sz="1400" spc="40" dirty="0">
                <a:cs typeface="Arial Narrow"/>
              </a:rPr>
              <a:t> </a:t>
            </a:r>
            <a:r>
              <a:rPr sz="1400" dirty="0">
                <a:cs typeface="Arial Narrow"/>
              </a:rPr>
              <a:t>from</a:t>
            </a:r>
            <a:r>
              <a:rPr sz="1400" spc="30" dirty="0">
                <a:cs typeface="Arial Narrow"/>
              </a:rPr>
              <a:t> </a:t>
            </a:r>
            <a:r>
              <a:rPr sz="1400" dirty="0">
                <a:cs typeface="Arial Narrow"/>
              </a:rPr>
              <a:t>their</a:t>
            </a:r>
            <a:r>
              <a:rPr sz="1400" spc="-25" dirty="0">
                <a:cs typeface="Arial Narrow"/>
              </a:rPr>
              <a:t> </a:t>
            </a:r>
            <a:r>
              <a:rPr sz="1400" dirty="0">
                <a:cs typeface="Arial Narrow"/>
              </a:rPr>
              <a:t>Area</a:t>
            </a:r>
            <a:r>
              <a:rPr sz="1400" spc="-15" dirty="0">
                <a:cs typeface="Arial Narrow"/>
              </a:rPr>
              <a:t> </a:t>
            </a:r>
            <a:r>
              <a:rPr sz="1400" spc="-10" dirty="0">
                <a:cs typeface="Arial Narrow"/>
              </a:rPr>
              <a:t>Advisory</a:t>
            </a:r>
            <a:r>
              <a:rPr sz="1400" spc="-30" dirty="0">
                <a:cs typeface="Arial Narrow"/>
              </a:rPr>
              <a:t> </a:t>
            </a:r>
            <a:r>
              <a:rPr sz="1400" spc="-10" dirty="0">
                <a:cs typeface="Arial Narrow"/>
              </a:rPr>
              <a:t>Council.</a:t>
            </a:r>
            <a:r>
              <a:rPr sz="1400" spc="-55" dirty="0">
                <a:cs typeface="Arial Narrow"/>
              </a:rPr>
              <a:t> </a:t>
            </a:r>
            <a:r>
              <a:rPr sz="1400" dirty="0">
                <a:cs typeface="Arial Narrow"/>
              </a:rPr>
              <a:t>Section</a:t>
            </a:r>
            <a:r>
              <a:rPr sz="1400" spc="-20" dirty="0">
                <a:cs typeface="Arial Narrow"/>
              </a:rPr>
              <a:t> </a:t>
            </a:r>
            <a:r>
              <a:rPr sz="1400" spc="-10" dirty="0">
                <a:cs typeface="Arial Narrow"/>
              </a:rPr>
              <a:t>C-</a:t>
            </a:r>
            <a:r>
              <a:rPr sz="1400" dirty="0">
                <a:cs typeface="Arial Narrow"/>
              </a:rPr>
              <a:t>4.</a:t>
            </a:r>
            <a:r>
              <a:rPr sz="1400" spc="-20" dirty="0">
                <a:cs typeface="Arial Narrow"/>
              </a:rPr>
              <a:t> </a:t>
            </a:r>
            <a:r>
              <a:rPr sz="1400" b="1" dirty="0">
                <a:solidFill>
                  <a:srgbClr val="FF0000"/>
                </a:solidFill>
                <a:uFill>
                  <a:solidFill>
                    <a:srgbClr val="0094D2"/>
                  </a:solidFill>
                </a:uFill>
                <a:cs typeface="Arial Narrow"/>
              </a:rPr>
              <a:t>The</a:t>
            </a:r>
            <a:r>
              <a:rPr sz="1400" b="1" spc="-3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SAF</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chair</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shall</a:t>
            </a:r>
            <a:r>
              <a:rPr sz="1400" b="1" spc="-25" dirty="0">
                <a:solidFill>
                  <a:srgbClr val="FF0000"/>
                </a:solidFill>
                <a:uFill>
                  <a:solidFill>
                    <a:srgbClr val="0094D2"/>
                  </a:solidFill>
                </a:uFill>
                <a:cs typeface="Arial Narrow"/>
              </a:rPr>
              <a:t> </a:t>
            </a:r>
            <a:r>
              <a:rPr sz="1400" b="1" spc="-10" dirty="0">
                <a:solidFill>
                  <a:srgbClr val="FF0000"/>
                </a:solidFill>
                <a:uFill>
                  <a:solidFill>
                    <a:srgbClr val="0094D2"/>
                  </a:solidFill>
                </a:uFill>
                <a:cs typeface="Arial Narrow"/>
              </a:rPr>
              <a:t>indicate</a:t>
            </a:r>
            <a:r>
              <a:rPr sz="1400" b="1" spc="-10" dirty="0">
                <a:solidFill>
                  <a:srgbClr val="FF0000"/>
                </a:solidFill>
                <a:cs typeface="Arial Narrow"/>
              </a:rPr>
              <a:t> </a:t>
            </a:r>
            <a:r>
              <a:rPr sz="1400" b="1" dirty="0">
                <a:solidFill>
                  <a:srgbClr val="FF0000"/>
                </a:solidFill>
                <a:uFill>
                  <a:solidFill>
                    <a:srgbClr val="0094D2"/>
                  </a:solidFill>
                </a:uFill>
                <a:cs typeface="Arial Narrow"/>
              </a:rPr>
              <a:t>awareness of</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the</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program</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and</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plans</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for the</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school</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by</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the</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signature</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of</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the</a:t>
            </a:r>
            <a:r>
              <a:rPr sz="1400" b="1" spc="-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chairperson</a:t>
            </a:r>
            <a:r>
              <a:rPr sz="1400" b="1" spc="-1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on</a:t>
            </a:r>
            <a:r>
              <a:rPr sz="1400" b="1" spc="-15"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the</a:t>
            </a:r>
            <a:r>
              <a:rPr sz="1400" b="1" spc="-20" dirty="0">
                <a:solidFill>
                  <a:srgbClr val="FF0000"/>
                </a:solidFill>
                <a:uFill>
                  <a:solidFill>
                    <a:srgbClr val="0094D2"/>
                  </a:solidFill>
                </a:uFill>
                <a:cs typeface="Arial Narrow"/>
              </a:rPr>
              <a:t> </a:t>
            </a:r>
            <a:r>
              <a:rPr sz="1400" b="1" dirty="0">
                <a:solidFill>
                  <a:srgbClr val="FF0000"/>
                </a:solidFill>
                <a:uFill>
                  <a:solidFill>
                    <a:srgbClr val="0094D2"/>
                  </a:solidFill>
                </a:uFill>
                <a:cs typeface="Arial Narrow"/>
              </a:rPr>
              <a:t>budget</a:t>
            </a:r>
            <a:r>
              <a:rPr sz="1400" b="1" spc="15" dirty="0">
                <a:solidFill>
                  <a:srgbClr val="FF0000"/>
                </a:solidFill>
                <a:uFill>
                  <a:solidFill>
                    <a:srgbClr val="0094D2"/>
                  </a:solidFill>
                </a:uFill>
                <a:cs typeface="Arial Narrow"/>
              </a:rPr>
              <a:t> </a:t>
            </a:r>
            <a:r>
              <a:rPr sz="1400" b="1" dirty="0">
                <a:solidFill>
                  <a:srgbClr val="FF0000"/>
                </a:solidFill>
                <a:cs typeface="Arial Narrow"/>
              </a:rPr>
              <a:t>when</a:t>
            </a:r>
            <a:r>
              <a:rPr sz="1400" b="1" spc="-20" dirty="0">
                <a:solidFill>
                  <a:srgbClr val="FF0000"/>
                </a:solidFill>
                <a:cs typeface="Arial Narrow"/>
              </a:rPr>
              <a:t> </a:t>
            </a:r>
            <a:r>
              <a:rPr sz="1400" b="1" dirty="0">
                <a:solidFill>
                  <a:srgbClr val="FF0000"/>
                </a:solidFill>
                <a:cs typeface="Arial Narrow"/>
              </a:rPr>
              <a:t>it</a:t>
            </a:r>
            <a:r>
              <a:rPr sz="1400" b="1" spc="-10" dirty="0">
                <a:solidFill>
                  <a:srgbClr val="FF0000"/>
                </a:solidFill>
                <a:cs typeface="Arial Narrow"/>
              </a:rPr>
              <a:t> </a:t>
            </a:r>
            <a:r>
              <a:rPr sz="1400" b="1" spc="-25" dirty="0">
                <a:solidFill>
                  <a:srgbClr val="FF0000"/>
                </a:solidFill>
                <a:cs typeface="Arial Narrow"/>
              </a:rPr>
              <a:t>is </a:t>
            </a:r>
            <a:r>
              <a:rPr sz="1400" b="1" dirty="0">
                <a:solidFill>
                  <a:srgbClr val="FF0000"/>
                </a:solidFill>
                <a:cs typeface="Arial Narrow"/>
              </a:rPr>
              <a:t>submitted</a:t>
            </a:r>
            <a:r>
              <a:rPr sz="1400" b="1" spc="-20" dirty="0">
                <a:solidFill>
                  <a:srgbClr val="FF0000"/>
                </a:solidFill>
                <a:cs typeface="Arial Narrow"/>
              </a:rPr>
              <a:t> </a:t>
            </a:r>
            <a:r>
              <a:rPr sz="1400" b="1" dirty="0">
                <a:solidFill>
                  <a:srgbClr val="FF0000"/>
                </a:solidFill>
                <a:cs typeface="Arial Narrow"/>
              </a:rPr>
              <a:t>for</a:t>
            </a:r>
            <a:r>
              <a:rPr sz="1400" b="1" spc="-25" dirty="0">
                <a:solidFill>
                  <a:srgbClr val="FF0000"/>
                </a:solidFill>
                <a:cs typeface="Arial Narrow"/>
              </a:rPr>
              <a:t> </a:t>
            </a:r>
            <a:r>
              <a:rPr sz="1400" b="1" dirty="0">
                <a:solidFill>
                  <a:srgbClr val="FF0000"/>
                </a:solidFill>
                <a:cs typeface="Arial Narrow"/>
              </a:rPr>
              <a:t>district</a:t>
            </a:r>
            <a:r>
              <a:rPr sz="1400" b="1" spc="-30" dirty="0">
                <a:solidFill>
                  <a:srgbClr val="FF0000"/>
                </a:solidFill>
                <a:cs typeface="Arial Narrow"/>
              </a:rPr>
              <a:t> </a:t>
            </a:r>
            <a:r>
              <a:rPr sz="1400" b="1" dirty="0">
                <a:solidFill>
                  <a:srgbClr val="FF0000"/>
                </a:solidFill>
                <a:cs typeface="Arial Narrow"/>
              </a:rPr>
              <a:t>budget</a:t>
            </a:r>
            <a:r>
              <a:rPr sz="1400" b="1" spc="-10" dirty="0">
                <a:solidFill>
                  <a:srgbClr val="FF0000"/>
                </a:solidFill>
                <a:cs typeface="Arial Narrow"/>
              </a:rPr>
              <a:t> preparation.”</a:t>
            </a:r>
            <a:r>
              <a:rPr lang="en-US" sz="1400" b="1" spc="-10" dirty="0">
                <a:solidFill>
                  <a:srgbClr val="FF0000"/>
                </a:solidFill>
                <a:cs typeface="Arial Narrow"/>
              </a:rPr>
              <a:t> </a:t>
            </a:r>
          </a:p>
          <a:p>
            <a:pPr marL="24765" marR="29209">
              <a:lnSpc>
                <a:spcPct val="100000"/>
              </a:lnSpc>
            </a:pPr>
            <a:endParaRPr lang="en-US" sz="1400" b="1" dirty="0">
              <a:solidFill>
                <a:srgbClr val="FF0000"/>
              </a:solidFill>
              <a:cs typeface="Arial Narrow"/>
            </a:endParaRPr>
          </a:p>
          <a:p>
            <a:pPr marL="24765" marR="29209">
              <a:lnSpc>
                <a:spcPct val="100000"/>
              </a:lnSpc>
            </a:pPr>
            <a:endParaRPr sz="1400" b="1" dirty="0">
              <a:solidFill>
                <a:srgbClr val="FF0000"/>
              </a:solidFill>
              <a:cs typeface="Arial Narrow"/>
            </a:endParaRPr>
          </a:p>
          <a:p>
            <a:pPr marL="24765">
              <a:lnSpc>
                <a:spcPct val="100000"/>
              </a:lnSpc>
              <a:spcBef>
                <a:spcPts val="1345"/>
              </a:spcBef>
            </a:pPr>
            <a:r>
              <a:rPr sz="1400" dirty="0">
                <a:cs typeface="Arial Narrow"/>
              </a:rPr>
              <a:t>Both</a:t>
            </a:r>
            <a:r>
              <a:rPr sz="1400" spc="-25" dirty="0">
                <a:cs typeface="Arial Narrow"/>
              </a:rPr>
              <a:t> </a:t>
            </a:r>
            <a:r>
              <a:rPr sz="1400" dirty="0">
                <a:cs typeface="Arial Narrow"/>
              </a:rPr>
              <a:t>policies</a:t>
            </a:r>
            <a:r>
              <a:rPr sz="1400" spc="-25" dirty="0">
                <a:cs typeface="Arial Narrow"/>
              </a:rPr>
              <a:t> </a:t>
            </a:r>
            <a:r>
              <a:rPr sz="1400" dirty="0">
                <a:cs typeface="Arial Narrow"/>
              </a:rPr>
              <a:t>can be</a:t>
            </a:r>
            <a:r>
              <a:rPr sz="1400" spc="-20" dirty="0">
                <a:cs typeface="Arial Narrow"/>
              </a:rPr>
              <a:t> </a:t>
            </a:r>
            <a:r>
              <a:rPr sz="1400" dirty="0">
                <a:cs typeface="Arial Narrow"/>
              </a:rPr>
              <a:t>viewed</a:t>
            </a:r>
            <a:r>
              <a:rPr sz="1400" spc="-15" dirty="0">
                <a:cs typeface="Arial Narrow"/>
              </a:rPr>
              <a:t> </a:t>
            </a:r>
            <a:r>
              <a:rPr sz="1400" dirty="0">
                <a:cs typeface="Arial Narrow"/>
              </a:rPr>
              <a:t>at:</a:t>
            </a:r>
            <a:r>
              <a:rPr sz="1400" spc="15" dirty="0">
                <a:cs typeface="Arial Narrow"/>
              </a:rPr>
              <a:t> </a:t>
            </a:r>
            <a:r>
              <a:rPr sz="1400" b="1" spc="-10" dirty="0">
                <a:solidFill>
                  <a:schemeClr val="accent1">
                    <a:lumMod val="75000"/>
                  </a:schemeClr>
                </a:solidFill>
                <a:uFill>
                  <a:solidFill>
                    <a:srgbClr val="F05D21"/>
                  </a:solidFill>
                </a:uFill>
                <a:cs typeface="Arial Narrow"/>
                <a:hlinkClick r:id="rId3">
                  <a:extLst>
                    <a:ext uri="{A12FA001-AC4F-418D-AE19-62706E023703}">
                      <ahyp:hlinkClr xmlns:ahyp="http://schemas.microsoft.com/office/drawing/2018/hyperlinkcolor" val="tx"/>
                    </a:ext>
                  </a:extLst>
                </a:hlinkClick>
              </a:rPr>
              <a:t>http://www.broward.k12.fl.us/sbbcpolicies/index.asp</a:t>
            </a:r>
            <a:endParaRPr sz="1400" dirty="0">
              <a:solidFill>
                <a:schemeClr val="accent1">
                  <a:lumMod val="75000"/>
                </a:schemeClr>
              </a:solidFill>
              <a:cs typeface="Arial Narrow"/>
            </a:endParaRPr>
          </a:p>
        </p:txBody>
      </p:sp>
      <p:sp>
        <p:nvSpPr>
          <p:cNvPr id="5" name="Title 4">
            <a:extLst>
              <a:ext uri="{FF2B5EF4-FFF2-40B4-BE49-F238E27FC236}">
                <a16:creationId xmlns:a16="http://schemas.microsoft.com/office/drawing/2014/main" id="{5B382B89-DAD9-3043-838C-B2301423C6A9}"/>
              </a:ext>
            </a:extLst>
          </p:cNvPr>
          <p:cNvSpPr>
            <a:spLocks noGrp="1"/>
          </p:cNvSpPr>
          <p:nvPr>
            <p:ph type="title"/>
          </p:nvPr>
        </p:nvSpPr>
        <p:spPr>
          <a:xfrm>
            <a:off x="410763" y="564652"/>
            <a:ext cx="8805863" cy="450051"/>
          </a:xfrm>
        </p:spPr>
        <p:txBody>
          <a:bodyPr/>
          <a:lstStyle/>
          <a:p>
            <a:r>
              <a:rPr lang="en-US" sz="3600" b="1" kern="1200" spc="0" dirty="0">
                <a:solidFill>
                  <a:schemeClr val="tx1"/>
                </a:solidFill>
                <a:effectLst/>
                <a:latin typeface="+mn-lt"/>
                <a:ea typeface="+mj-ea"/>
                <a:cs typeface="+mj-cs"/>
              </a:rPr>
              <a:t>Purpose of this Presentation</a:t>
            </a:r>
            <a:endParaRPr lang="en-US" sz="3600" dirty="0"/>
          </a:p>
        </p:txBody>
      </p:sp>
      <p:sp>
        <p:nvSpPr>
          <p:cNvPr id="3" name="Slide Number Placeholder 2">
            <a:extLst>
              <a:ext uri="{FF2B5EF4-FFF2-40B4-BE49-F238E27FC236}">
                <a16:creationId xmlns:a16="http://schemas.microsoft.com/office/drawing/2014/main" id="{3AF49742-490B-FC4D-841F-45B986328612}"/>
              </a:ext>
            </a:extLst>
          </p:cNvPr>
          <p:cNvSpPr>
            <a:spLocks noGrp="1"/>
          </p:cNvSpPr>
          <p:nvPr>
            <p:ph type="sldNum" sz="quarter" idx="4"/>
          </p:nvPr>
        </p:nvSpPr>
        <p:spPr/>
        <p:txBody>
          <a:bodyPr/>
          <a:lstStyle/>
          <a:p>
            <a:fld id="{9A47194C-3E5A-854F-B5AE-A6634FC20B3C}" type="slidenum">
              <a:rPr lang="en-US" smtClean="0"/>
              <a:pPr/>
              <a:t>2</a:t>
            </a:fld>
            <a:endParaRPr lang="en-US"/>
          </a:p>
        </p:txBody>
      </p:sp>
    </p:spTree>
    <p:extLst>
      <p:ext uri="{BB962C8B-B14F-4D97-AF65-F5344CB8AC3E}">
        <p14:creationId xmlns:p14="http://schemas.microsoft.com/office/powerpoint/2010/main" val="2249927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382B89-DAD9-3043-838C-B2301423C6A9}"/>
              </a:ext>
            </a:extLst>
          </p:cNvPr>
          <p:cNvSpPr>
            <a:spLocks noGrp="1"/>
          </p:cNvSpPr>
          <p:nvPr>
            <p:ph type="title"/>
          </p:nvPr>
        </p:nvSpPr>
        <p:spPr>
          <a:xfrm>
            <a:off x="267419" y="575717"/>
            <a:ext cx="8805863" cy="450051"/>
          </a:xfrm>
        </p:spPr>
        <p:txBody>
          <a:bodyPr/>
          <a:lstStyle/>
          <a:p>
            <a:r>
              <a:rPr lang="en-US" sz="3600" b="1" kern="1200" spc="0" dirty="0">
                <a:solidFill>
                  <a:schemeClr val="tx1"/>
                </a:solidFill>
                <a:effectLst/>
                <a:latin typeface="+mn-lt"/>
                <a:ea typeface="+mj-ea"/>
                <a:cs typeface="+mj-cs"/>
              </a:rPr>
              <a:t>Purpose of this Presentation</a:t>
            </a:r>
            <a:endParaRPr lang="en-US" sz="3600" dirty="0"/>
          </a:p>
        </p:txBody>
      </p:sp>
      <p:sp>
        <p:nvSpPr>
          <p:cNvPr id="3" name="Slide Number Placeholder 2">
            <a:extLst>
              <a:ext uri="{FF2B5EF4-FFF2-40B4-BE49-F238E27FC236}">
                <a16:creationId xmlns:a16="http://schemas.microsoft.com/office/drawing/2014/main" id="{3AF49742-490B-FC4D-841F-45B986328612}"/>
              </a:ext>
            </a:extLst>
          </p:cNvPr>
          <p:cNvSpPr>
            <a:spLocks noGrp="1"/>
          </p:cNvSpPr>
          <p:nvPr>
            <p:ph type="sldNum" sz="quarter" idx="4"/>
          </p:nvPr>
        </p:nvSpPr>
        <p:spPr/>
        <p:txBody>
          <a:bodyPr/>
          <a:lstStyle/>
          <a:p>
            <a:fld id="{9A47194C-3E5A-854F-B5AE-A6634FC20B3C}" type="slidenum">
              <a:rPr lang="en-US" smtClean="0"/>
              <a:pPr/>
              <a:t>3</a:t>
            </a:fld>
            <a:endParaRPr lang="en-US"/>
          </a:p>
        </p:txBody>
      </p:sp>
      <p:sp>
        <p:nvSpPr>
          <p:cNvPr id="9" name="TextBox 8">
            <a:extLst>
              <a:ext uri="{FF2B5EF4-FFF2-40B4-BE49-F238E27FC236}">
                <a16:creationId xmlns:a16="http://schemas.microsoft.com/office/drawing/2014/main" id="{9A998606-1AB0-31D2-7370-2115F9C520A5}"/>
              </a:ext>
            </a:extLst>
          </p:cNvPr>
          <p:cNvSpPr txBox="1"/>
          <p:nvPr/>
        </p:nvSpPr>
        <p:spPr>
          <a:xfrm>
            <a:off x="267419" y="1347902"/>
            <a:ext cx="8601943" cy="3970318"/>
          </a:xfrm>
          <a:prstGeom prst="rect">
            <a:avLst/>
          </a:prstGeom>
          <a:noFill/>
        </p:spPr>
        <p:txBody>
          <a:bodyPr wrap="square" rtlCol="0">
            <a:spAutoFit/>
          </a:bodyPr>
          <a:lstStyle/>
          <a:p>
            <a:pPr>
              <a:lnSpc>
                <a:spcPct val="150000"/>
              </a:lnSpc>
              <a:buClr>
                <a:schemeClr val="accent2">
                  <a:lumMod val="75000"/>
                </a:schemeClr>
              </a:buClr>
            </a:pPr>
            <a:r>
              <a:rPr lang="en-US" dirty="0"/>
              <a:t>This presentation represents:</a:t>
            </a:r>
          </a:p>
          <a:p>
            <a:pPr marL="742950" lvl="1" indent="-285750">
              <a:lnSpc>
                <a:spcPct val="150000"/>
              </a:lnSpc>
              <a:buClr>
                <a:schemeClr val="accent2">
                  <a:lumMod val="75000"/>
                </a:schemeClr>
              </a:buClr>
              <a:buFont typeface="Arial" panose="020B0604020202020204" pitchFamily="34" charset="0"/>
              <a:buChar char="•"/>
            </a:pPr>
            <a:r>
              <a:rPr lang="en-US" dirty="0"/>
              <a:t>A projection of budget for 2026-2027, not actual.  </a:t>
            </a:r>
          </a:p>
          <a:p>
            <a:pPr marL="1200150" lvl="2" indent="-285750">
              <a:buClr>
                <a:schemeClr val="accent2">
                  <a:lumMod val="75000"/>
                </a:schemeClr>
              </a:buClr>
              <a:buFont typeface="Arial" panose="020B0604020202020204" pitchFamily="34" charset="0"/>
              <a:buChar char="•"/>
            </a:pPr>
            <a:r>
              <a:rPr lang="en-US" dirty="0"/>
              <a:t>Actual budget may be increased or decreased based on the number of students who report to school in the fall based on October FTE Survey.</a:t>
            </a:r>
          </a:p>
          <a:p>
            <a:pPr marL="1200150" lvl="2" indent="-285750">
              <a:buClr>
                <a:schemeClr val="accent2">
                  <a:lumMod val="75000"/>
                </a:schemeClr>
              </a:buClr>
              <a:buFont typeface="Arial" panose="020B0604020202020204" pitchFamily="34" charset="0"/>
              <a:buChar char="•"/>
            </a:pPr>
            <a:endParaRPr lang="en-US" dirty="0"/>
          </a:p>
          <a:p>
            <a:pPr marL="1200150" lvl="2" indent="-285750">
              <a:buClr>
                <a:schemeClr val="accent2">
                  <a:lumMod val="75000"/>
                </a:schemeClr>
              </a:buClr>
              <a:buFont typeface="Arial" panose="020B0604020202020204" pitchFamily="34" charset="0"/>
              <a:buChar char="•"/>
            </a:pPr>
            <a:r>
              <a:rPr lang="en-US" dirty="0"/>
              <a:t>A reduction of actual budget can impact personnel and services.</a:t>
            </a:r>
          </a:p>
          <a:p>
            <a:pPr marL="1200150" lvl="2" indent="-285750">
              <a:lnSpc>
                <a:spcPct val="150000"/>
              </a:lnSpc>
              <a:buClr>
                <a:schemeClr val="accent2">
                  <a:lumMod val="75000"/>
                </a:schemeClr>
              </a:buClr>
              <a:buFont typeface="Arial" panose="020B0604020202020204" pitchFamily="34" charset="0"/>
              <a:buChar char="•"/>
            </a:pPr>
            <a:endParaRPr lang="en-US" dirty="0"/>
          </a:p>
          <a:p>
            <a:pPr marL="742950" lvl="1" indent="-285750">
              <a:lnSpc>
                <a:spcPct val="150000"/>
              </a:lnSpc>
              <a:buClr>
                <a:schemeClr val="accent2">
                  <a:lumMod val="75000"/>
                </a:schemeClr>
              </a:buClr>
              <a:buFont typeface="Arial" panose="020B0604020202020204" pitchFamily="34" charset="0"/>
              <a:buChar char="•"/>
            </a:pPr>
            <a:r>
              <a:rPr lang="en-US" dirty="0"/>
              <a:t>Positions, not people.  </a:t>
            </a:r>
          </a:p>
          <a:p>
            <a:pPr marL="1200150" lvl="2" indent="-285750">
              <a:buClr>
                <a:schemeClr val="accent2">
                  <a:lumMod val="75000"/>
                </a:schemeClr>
              </a:buClr>
              <a:buFont typeface="Arial" panose="020B0604020202020204" pitchFamily="34" charset="0"/>
              <a:buChar char="•"/>
            </a:pPr>
            <a:r>
              <a:rPr lang="en-US" dirty="0"/>
              <a:t>People may be moved to other positions for which they qualify or are certified.</a:t>
            </a:r>
          </a:p>
        </p:txBody>
      </p:sp>
    </p:spTree>
    <p:extLst>
      <p:ext uri="{BB962C8B-B14F-4D97-AF65-F5344CB8AC3E}">
        <p14:creationId xmlns:p14="http://schemas.microsoft.com/office/powerpoint/2010/main" val="392822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61E47C-D213-0B9F-C4F7-5323E27224DB}"/>
              </a:ext>
            </a:extLst>
          </p:cNvPr>
          <p:cNvSpPr>
            <a:spLocks noGrp="1"/>
          </p:cNvSpPr>
          <p:nvPr>
            <p:ph type="title"/>
          </p:nvPr>
        </p:nvSpPr>
        <p:spPr>
          <a:xfrm>
            <a:off x="767126" y="551700"/>
            <a:ext cx="8328412" cy="450051"/>
          </a:xfrm>
        </p:spPr>
        <p:txBody>
          <a:bodyPr/>
          <a:lstStyle/>
          <a:p>
            <a:r>
              <a:rPr lang="en-US" sz="3600" dirty="0">
                <a:solidFill>
                  <a:schemeClr val="tx1"/>
                </a:solidFill>
              </a:rPr>
              <a:t>2026 - 2027 Enrollment Projection</a:t>
            </a:r>
          </a:p>
        </p:txBody>
      </p:sp>
      <p:sp>
        <p:nvSpPr>
          <p:cNvPr id="3" name="Slide Number Placeholder 2">
            <a:extLst>
              <a:ext uri="{FF2B5EF4-FFF2-40B4-BE49-F238E27FC236}">
                <a16:creationId xmlns:a16="http://schemas.microsoft.com/office/drawing/2014/main" id="{3AB593E0-7159-156A-552E-341D60B426F4}"/>
              </a:ext>
            </a:extLst>
          </p:cNvPr>
          <p:cNvSpPr>
            <a:spLocks noGrp="1"/>
          </p:cNvSpPr>
          <p:nvPr>
            <p:ph type="sldNum" sz="quarter" idx="4"/>
          </p:nvPr>
        </p:nvSpPr>
        <p:spPr/>
        <p:txBody>
          <a:bodyPr/>
          <a:lstStyle/>
          <a:p>
            <a:fld id="{9A47194C-3E5A-854F-B5AE-A6634FC20B3C}" type="slidenum">
              <a:rPr lang="en-US" smtClean="0"/>
              <a:pPr/>
              <a:t>4</a:t>
            </a:fld>
            <a:endParaRPr lang="en-US"/>
          </a:p>
        </p:txBody>
      </p:sp>
      <p:graphicFrame>
        <p:nvGraphicFramePr>
          <p:cNvPr id="8" name="Content Placeholder 3">
            <a:extLst>
              <a:ext uri="{FF2B5EF4-FFF2-40B4-BE49-F238E27FC236}">
                <a16:creationId xmlns:a16="http://schemas.microsoft.com/office/drawing/2014/main" id="{5591572E-1922-A24A-3D3C-72A5C3252C02}"/>
              </a:ext>
            </a:extLst>
          </p:cNvPr>
          <p:cNvGraphicFramePr>
            <a:graphicFrameLocks noGrp="1"/>
          </p:cNvGraphicFramePr>
          <p:nvPr>
            <p:ph idx="1"/>
            <p:extLst>
              <p:ext uri="{D42A27DB-BD31-4B8C-83A1-F6EECF244321}">
                <p14:modId xmlns:p14="http://schemas.microsoft.com/office/powerpoint/2010/main" val="738387488"/>
              </p:ext>
            </p:extLst>
          </p:nvPr>
        </p:nvGraphicFramePr>
        <p:xfrm>
          <a:off x="1878618" y="1479904"/>
          <a:ext cx="5378824" cy="4079240"/>
        </p:xfrm>
        <a:graphic>
          <a:graphicData uri="http://schemas.openxmlformats.org/drawingml/2006/table">
            <a:tbl>
              <a:tblPr firstRow="1" bandRow="1">
                <a:tableStyleId>{5C22544A-7EE6-4342-B048-85BDC9FD1C3A}</a:tableStyleId>
              </a:tblPr>
              <a:tblGrid>
                <a:gridCol w="1670479">
                  <a:extLst>
                    <a:ext uri="{9D8B030D-6E8A-4147-A177-3AD203B41FA5}">
                      <a16:colId xmlns:a16="http://schemas.microsoft.com/office/drawing/2014/main" val="20000"/>
                    </a:ext>
                  </a:extLst>
                </a:gridCol>
                <a:gridCol w="3708345">
                  <a:extLst>
                    <a:ext uri="{9D8B030D-6E8A-4147-A177-3AD203B41FA5}">
                      <a16:colId xmlns:a16="http://schemas.microsoft.com/office/drawing/2014/main" val="20001"/>
                    </a:ext>
                  </a:extLst>
                </a:gridCol>
              </a:tblGrid>
              <a:tr h="370840">
                <a:tc>
                  <a:txBody>
                    <a:bodyPr/>
                    <a:lstStyle/>
                    <a:p>
                      <a:pPr algn="ctr"/>
                      <a:r>
                        <a:rPr lang="en-US" dirty="0"/>
                        <a:t>Program</a:t>
                      </a:r>
                    </a:p>
                  </a:txBody>
                  <a:tcPr anchor="ctr">
                    <a:solidFill>
                      <a:srgbClr val="5B8CB3"/>
                    </a:solidFill>
                  </a:tcPr>
                </a:tc>
                <a:tc>
                  <a:txBody>
                    <a:bodyPr/>
                    <a:lstStyle/>
                    <a:p>
                      <a:pPr algn="ctr"/>
                      <a:r>
                        <a:rPr lang="en-US" dirty="0"/>
                        <a:t>Total Students/FTE</a:t>
                      </a:r>
                    </a:p>
                  </a:txBody>
                  <a:tcPr anchor="ctr">
                    <a:solidFill>
                      <a:srgbClr val="5B8CB3"/>
                    </a:solidFill>
                  </a:tcPr>
                </a:tc>
                <a:extLst>
                  <a:ext uri="{0D108BD9-81ED-4DB2-BD59-A6C34878D82A}">
                    <a16:rowId xmlns:a16="http://schemas.microsoft.com/office/drawing/2014/main" val="10000"/>
                  </a:ext>
                </a:extLst>
              </a:tr>
              <a:tr h="370840">
                <a:tc>
                  <a:txBody>
                    <a:bodyPr/>
                    <a:lstStyle/>
                    <a:p>
                      <a:pPr algn="l"/>
                      <a:r>
                        <a:rPr lang="en-US" b="1" dirty="0"/>
                        <a:t>6-8</a:t>
                      </a:r>
                    </a:p>
                  </a:txBody>
                  <a:tcPr>
                    <a:solidFill>
                      <a:srgbClr val="BED1E1"/>
                    </a:solidFill>
                  </a:tcPr>
                </a:tc>
                <a:tc>
                  <a:txBody>
                    <a:bodyPr/>
                    <a:lstStyle/>
                    <a:p>
                      <a:r>
                        <a:rPr lang="en-US" dirty="0"/>
                        <a:t>478.36</a:t>
                      </a:r>
                    </a:p>
                  </a:txBody>
                  <a:tcPr>
                    <a:solidFill>
                      <a:srgbClr val="BED1E1"/>
                    </a:solidFill>
                  </a:tcPr>
                </a:tc>
                <a:extLst>
                  <a:ext uri="{0D108BD9-81ED-4DB2-BD59-A6C34878D82A}">
                    <a16:rowId xmlns:a16="http://schemas.microsoft.com/office/drawing/2014/main" val="10001"/>
                  </a:ext>
                </a:extLst>
              </a:tr>
              <a:tr h="370840">
                <a:tc>
                  <a:txBody>
                    <a:bodyPr/>
                    <a:lstStyle/>
                    <a:p>
                      <a:pPr algn="l"/>
                      <a:r>
                        <a:rPr lang="en-US" b="1" dirty="0"/>
                        <a:t>ESOL</a:t>
                      </a:r>
                    </a:p>
                  </a:txBody>
                  <a:tcPr/>
                </a:tc>
                <a:tc>
                  <a:txBody>
                    <a:bodyPr/>
                    <a:lstStyle/>
                    <a:p>
                      <a:r>
                        <a:rPr lang="en-US" dirty="0"/>
                        <a:t>17.58</a:t>
                      </a:r>
                    </a:p>
                  </a:txBody>
                  <a:tcPr/>
                </a:tc>
                <a:extLst>
                  <a:ext uri="{0D108BD9-81ED-4DB2-BD59-A6C34878D82A}">
                    <a16:rowId xmlns:a16="http://schemas.microsoft.com/office/drawing/2014/main" val="10002"/>
                  </a:ext>
                </a:extLst>
              </a:tr>
              <a:tr h="370840">
                <a:tc>
                  <a:txBody>
                    <a:bodyPr/>
                    <a:lstStyle/>
                    <a:p>
                      <a:pPr algn="l"/>
                      <a:r>
                        <a:rPr lang="en-US" b="1" dirty="0"/>
                        <a:t>4-5</a:t>
                      </a:r>
                    </a:p>
                  </a:txBody>
                  <a:tcPr>
                    <a:solidFill>
                      <a:srgbClr val="BED1E1"/>
                    </a:solidFill>
                  </a:tcPr>
                </a:tc>
                <a:tc>
                  <a:txBody>
                    <a:bodyPr/>
                    <a:lstStyle/>
                    <a:p>
                      <a:r>
                        <a:rPr lang="en-US" dirty="0"/>
                        <a:t>n/a</a:t>
                      </a:r>
                    </a:p>
                  </a:txBody>
                  <a:tcPr>
                    <a:solidFill>
                      <a:srgbClr val="BED1E1"/>
                    </a:solidFill>
                  </a:tcPr>
                </a:tc>
                <a:extLst>
                  <a:ext uri="{0D108BD9-81ED-4DB2-BD59-A6C34878D82A}">
                    <a16:rowId xmlns:a16="http://schemas.microsoft.com/office/drawing/2014/main" val="10003"/>
                  </a:ext>
                </a:extLst>
              </a:tr>
              <a:tr h="370840">
                <a:tc>
                  <a:txBody>
                    <a:bodyPr/>
                    <a:lstStyle/>
                    <a:p>
                      <a:pPr algn="l"/>
                      <a:r>
                        <a:rPr lang="en-US" b="1" dirty="0"/>
                        <a:t>ESE - 251</a:t>
                      </a:r>
                    </a:p>
                  </a:txBody>
                  <a:tcPr/>
                </a:tc>
                <a:tc>
                  <a:txBody>
                    <a:bodyPr/>
                    <a:lstStyle/>
                    <a:p>
                      <a:r>
                        <a:rPr lang="en-US" dirty="0"/>
                        <a:t>87.54</a:t>
                      </a:r>
                    </a:p>
                  </a:txBody>
                  <a:tcPr/>
                </a:tc>
                <a:extLst>
                  <a:ext uri="{0D108BD9-81ED-4DB2-BD59-A6C34878D82A}">
                    <a16:rowId xmlns:a16="http://schemas.microsoft.com/office/drawing/2014/main" val="10004"/>
                  </a:ext>
                </a:extLst>
              </a:tr>
              <a:tr h="370840">
                <a:tc>
                  <a:txBody>
                    <a:bodyPr/>
                    <a:lstStyle/>
                    <a:p>
                      <a:pPr algn="l"/>
                      <a:r>
                        <a:rPr lang="en-US" b="1" dirty="0"/>
                        <a:t>ESE - 252</a:t>
                      </a:r>
                    </a:p>
                  </a:txBody>
                  <a:tcPr>
                    <a:solidFill>
                      <a:srgbClr val="BED1E1"/>
                    </a:solidFill>
                  </a:tcPr>
                </a:tc>
                <a:tc>
                  <a:txBody>
                    <a:bodyPr/>
                    <a:lstStyle/>
                    <a:p>
                      <a:r>
                        <a:rPr lang="en-US" dirty="0"/>
                        <a:t>57.59</a:t>
                      </a:r>
                    </a:p>
                  </a:txBody>
                  <a:tcPr>
                    <a:solidFill>
                      <a:srgbClr val="BED1E1"/>
                    </a:solidFill>
                  </a:tcPr>
                </a:tc>
                <a:extLst>
                  <a:ext uri="{0D108BD9-81ED-4DB2-BD59-A6C34878D82A}">
                    <a16:rowId xmlns:a16="http://schemas.microsoft.com/office/drawing/2014/main" val="10005"/>
                  </a:ext>
                </a:extLst>
              </a:tr>
              <a:tr h="370840">
                <a:tc>
                  <a:txBody>
                    <a:bodyPr/>
                    <a:lstStyle/>
                    <a:p>
                      <a:pPr algn="l"/>
                      <a:r>
                        <a:rPr lang="en-US" b="1" dirty="0"/>
                        <a:t>ESE - 253</a:t>
                      </a:r>
                    </a:p>
                  </a:txBody>
                  <a:tcPr/>
                </a:tc>
                <a:tc>
                  <a:txBody>
                    <a:bodyPr/>
                    <a:lstStyle/>
                    <a:p>
                      <a:r>
                        <a:rPr lang="en-US" dirty="0"/>
                        <a:t>22.89</a:t>
                      </a:r>
                    </a:p>
                  </a:txBody>
                  <a:tcPr/>
                </a:tc>
                <a:extLst>
                  <a:ext uri="{0D108BD9-81ED-4DB2-BD59-A6C34878D82A}">
                    <a16:rowId xmlns:a16="http://schemas.microsoft.com/office/drawing/2014/main" val="10006"/>
                  </a:ext>
                </a:extLst>
              </a:tr>
              <a:tr h="370840">
                <a:tc>
                  <a:txBody>
                    <a:bodyPr/>
                    <a:lstStyle/>
                    <a:p>
                      <a:pPr algn="l"/>
                      <a:r>
                        <a:rPr lang="en-US" b="1" dirty="0"/>
                        <a:t>ESE - 254</a:t>
                      </a:r>
                    </a:p>
                  </a:txBody>
                  <a:tcPr>
                    <a:solidFill>
                      <a:srgbClr val="BED1E1"/>
                    </a:solidFill>
                  </a:tcPr>
                </a:tc>
                <a:tc>
                  <a:txBody>
                    <a:bodyPr/>
                    <a:lstStyle/>
                    <a:p>
                      <a:r>
                        <a:rPr lang="en-US" dirty="0"/>
                        <a:t>4.72</a:t>
                      </a:r>
                    </a:p>
                  </a:txBody>
                  <a:tcPr>
                    <a:solidFill>
                      <a:srgbClr val="BED1E1"/>
                    </a:solidFill>
                  </a:tcPr>
                </a:tc>
                <a:extLst>
                  <a:ext uri="{0D108BD9-81ED-4DB2-BD59-A6C34878D82A}">
                    <a16:rowId xmlns:a16="http://schemas.microsoft.com/office/drawing/2014/main" val="10007"/>
                  </a:ext>
                </a:extLst>
              </a:tr>
              <a:tr h="370840">
                <a:tc>
                  <a:txBody>
                    <a:bodyPr/>
                    <a:lstStyle/>
                    <a:p>
                      <a:pPr algn="l"/>
                      <a:r>
                        <a:rPr lang="en-US" b="1" dirty="0"/>
                        <a:t>ESE - 255</a:t>
                      </a:r>
                    </a:p>
                  </a:txBody>
                  <a:tcPr/>
                </a:tc>
                <a:tc>
                  <a:txBody>
                    <a:bodyPr/>
                    <a:lstStyle/>
                    <a:p>
                      <a:r>
                        <a:rPr lang="en-US"/>
                        <a:t>2.16</a:t>
                      </a:r>
                      <a:endParaRPr lang="en-US" dirty="0"/>
                    </a:p>
                  </a:txBody>
                  <a:tcPr/>
                </a:tc>
                <a:extLst>
                  <a:ext uri="{0D108BD9-81ED-4DB2-BD59-A6C34878D82A}">
                    <a16:rowId xmlns:a16="http://schemas.microsoft.com/office/drawing/2014/main" val="10008"/>
                  </a:ext>
                </a:extLst>
              </a:tr>
              <a:tr h="370840">
                <a:tc>
                  <a:txBody>
                    <a:bodyPr/>
                    <a:lstStyle/>
                    <a:p>
                      <a:pPr algn="l"/>
                      <a:r>
                        <a:rPr lang="en-US" b="1" dirty="0"/>
                        <a:t>Gifted</a:t>
                      </a:r>
                    </a:p>
                  </a:txBody>
                  <a:tcPr>
                    <a:solidFill>
                      <a:srgbClr val="BED1E1"/>
                    </a:solidFill>
                  </a:tcPr>
                </a:tc>
                <a:tc>
                  <a:txBody>
                    <a:bodyPr/>
                    <a:lstStyle/>
                    <a:p>
                      <a:r>
                        <a:rPr lang="en-US" dirty="0"/>
                        <a:t>42.22</a:t>
                      </a:r>
                    </a:p>
                  </a:txBody>
                  <a:tcPr>
                    <a:solidFill>
                      <a:srgbClr val="BED1E1"/>
                    </a:solidFill>
                  </a:tcPr>
                </a:tc>
                <a:extLst>
                  <a:ext uri="{0D108BD9-81ED-4DB2-BD59-A6C34878D82A}">
                    <a16:rowId xmlns:a16="http://schemas.microsoft.com/office/drawing/2014/main" val="10009"/>
                  </a:ext>
                </a:extLst>
              </a:tr>
              <a:tr h="370840">
                <a:tc>
                  <a:txBody>
                    <a:bodyPr/>
                    <a:lstStyle/>
                    <a:p>
                      <a:pPr algn="l"/>
                      <a:r>
                        <a:rPr lang="en-US" b="1" dirty="0"/>
                        <a:t>TOTAL</a:t>
                      </a:r>
                    </a:p>
                  </a:txBody>
                  <a:tcPr>
                    <a:solidFill>
                      <a:srgbClr val="D6E2EC"/>
                    </a:solidFill>
                  </a:tcPr>
                </a:tc>
                <a:tc>
                  <a:txBody>
                    <a:bodyPr/>
                    <a:lstStyle/>
                    <a:p>
                      <a:r>
                        <a:rPr lang="en-US" dirty="0"/>
                        <a:t>713.06</a:t>
                      </a:r>
                    </a:p>
                  </a:txBody>
                  <a:tcPr>
                    <a:solidFill>
                      <a:srgbClr val="D6E2EC"/>
                    </a:solidFill>
                  </a:tcPr>
                </a:tc>
                <a:extLst>
                  <a:ext uri="{0D108BD9-81ED-4DB2-BD59-A6C34878D82A}">
                    <a16:rowId xmlns:a16="http://schemas.microsoft.com/office/drawing/2014/main" val="1677021004"/>
                  </a:ext>
                </a:extLst>
              </a:tr>
            </a:tbl>
          </a:graphicData>
        </a:graphic>
      </p:graphicFrame>
    </p:spTree>
    <p:extLst>
      <p:ext uri="{BB962C8B-B14F-4D97-AF65-F5344CB8AC3E}">
        <p14:creationId xmlns:p14="http://schemas.microsoft.com/office/powerpoint/2010/main" val="34869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8340C3-7685-19E1-478B-5C71DEC65750}"/>
              </a:ext>
            </a:extLst>
          </p:cNvPr>
          <p:cNvSpPr>
            <a:spLocks noGrp="1"/>
          </p:cNvSpPr>
          <p:nvPr>
            <p:ph idx="1"/>
          </p:nvPr>
        </p:nvSpPr>
        <p:spPr>
          <a:xfrm>
            <a:off x="1031079" y="1394367"/>
            <a:ext cx="7073900" cy="4278080"/>
          </a:xfrm>
        </p:spPr>
        <p:txBody>
          <a:bodyPr/>
          <a:lstStyle/>
          <a:p>
            <a:pPr marL="285750" indent="-285750">
              <a:lnSpc>
                <a:spcPct val="100000"/>
              </a:lnSpc>
              <a:buClr>
                <a:schemeClr val="accent2">
                  <a:lumMod val="75000"/>
                </a:schemeClr>
              </a:buClr>
              <a:buFont typeface="Arial" panose="020B0604020202020204" pitchFamily="34" charset="0"/>
              <a:buChar char="•"/>
            </a:pPr>
            <a:r>
              <a:rPr lang="en-US" dirty="0"/>
              <a:t>Instructional:</a:t>
            </a:r>
          </a:p>
          <a:p>
            <a:pPr marL="571500" lvl="1">
              <a:lnSpc>
                <a:spcPct val="100000"/>
              </a:lnSpc>
              <a:buClr>
                <a:schemeClr val="accent2">
                  <a:lumMod val="75000"/>
                </a:schemeClr>
              </a:buClr>
              <a:buFont typeface="Arial" panose="020B0604020202020204" pitchFamily="34" charset="0"/>
              <a:buChar char="•"/>
            </a:pPr>
            <a:r>
              <a:rPr lang="en-US" dirty="0"/>
              <a:t>Teacher Allocation: $1,235,932</a:t>
            </a:r>
          </a:p>
          <a:p>
            <a:pPr marL="285750" indent="-285750">
              <a:lnSpc>
                <a:spcPct val="100000"/>
              </a:lnSpc>
              <a:buClr>
                <a:schemeClr val="accent2">
                  <a:lumMod val="75000"/>
                </a:schemeClr>
              </a:buClr>
              <a:buFont typeface="Arial" panose="020B0604020202020204" pitchFamily="34" charset="0"/>
              <a:buChar cha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Support (clerical, admin, guidance): $1,036,502</a:t>
            </a:r>
          </a:p>
          <a:p>
            <a:pPr>
              <a:lnSpc>
                <a:spcPct val="100000"/>
              </a:lnSpc>
              <a:buClr>
                <a:schemeClr val="accent2">
                  <a:lumMod val="75000"/>
                </a:schemeClr>
              </a:buCl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Categorical (facilities, printing, substitutes): </a:t>
            </a:r>
          </a:p>
          <a:p>
            <a:pPr marL="571500" lvl="1">
              <a:lnSpc>
                <a:spcPct val="100000"/>
              </a:lnSpc>
              <a:buClr>
                <a:schemeClr val="accent2">
                  <a:lumMod val="75000"/>
                </a:schemeClr>
              </a:buClr>
              <a:buFont typeface="Arial" panose="020B0604020202020204" pitchFamily="34" charset="0"/>
              <a:buChar char="•"/>
            </a:pPr>
            <a:r>
              <a:rPr lang="en-US" dirty="0"/>
              <a:t>Educational Enrichment: $1,538,049</a:t>
            </a:r>
          </a:p>
          <a:p>
            <a:pPr marL="285750" indent="-285750">
              <a:lnSpc>
                <a:spcPct val="100000"/>
              </a:lnSpc>
              <a:buClr>
                <a:schemeClr val="accent2">
                  <a:lumMod val="75000"/>
                </a:schemeClr>
              </a:buClr>
              <a:buFont typeface="Arial" panose="020B0604020202020204" pitchFamily="34" charset="0"/>
              <a:buChar cha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Special Revenue (paras, behavior tech):</a:t>
            </a:r>
          </a:p>
          <a:p>
            <a:pPr marL="571500" lvl="1">
              <a:lnSpc>
                <a:spcPct val="100000"/>
              </a:lnSpc>
              <a:buClr>
                <a:schemeClr val="accent2">
                  <a:lumMod val="75000"/>
                </a:schemeClr>
              </a:buClr>
              <a:buFont typeface="Arial" panose="020B0604020202020204" pitchFamily="34" charset="0"/>
              <a:buChar char="•"/>
            </a:pPr>
            <a:r>
              <a:rPr lang="en-US" dirty="0"/>
              <a:t>Title I: n/a</a:t>
            </a:r>
          </a:p>
          <a:p>
            <a:pPr marL="571500" lvl="1">
              <a:lnSpc>
                <a:spcPct val="100000"/>
              </a:lnSpc>
              <a:buClr>
                <a:schemeClr val="accent2">
                  <a:lumMod val="75000"/>
                </a:schemeClr>
              </a:buClr>
              <a:buFont typeface="Arial" panose="020B0604020202020204" pitchFamily="34" charset="0"/>
              <a:buChar char="•"/>
            </a:pPr>
            <a:r>
              <a:rPr lang="en-US" dirty="0"/>
              <a:t>IDEA: $160,233</a:t>
            </a:r>
          </a:p>
          <a:p>
            <a:pPr marL="285750" indent="-285750">
              <a:lnSpc>
                <a:spcPct val="250000"/>
              </a:lnSpc>
              <a:buClr>
                <a:schemeClr val="accent2">
                  <a:lumMod val="75000"/>
                </a:schemeClr>
              </a:buClr>
              <a:buFont typeface="Arial" panose="020B0604020202020204" pitchFamily="34" charset="0"/>
              <a:buChar char="•"/>
            </a:pPr>
            <a:r>
              <a:rPr lang="en-US" b="1" dirty="0"/>
              <a:t>Total Projected Allocation: $3,970,716</a:t>
            </a:r>
          </a:p>
          <a:p>
            <a:endParaRPr lang="en-US" dirty="0"/>
          </a:p>
        </p:txBody>
      </p:sp>
      <p:sp>
        <p:nvSpPr>
          <p:cNvPr id="5" name="Title 4">
            <a:extLst>
              <a:ext uri="{FF2B5EF4-FFF2-40B4-BE49-F238E27FC236}">
                <a16:creationId xmlns:a16="http://schemas.microsoft.com/office/drawing/2014/main" id="{9456BE27-AFF1-965D-D3EB-8F004BB05EC5}"/>
              </a:ext>
            </a:extLst>
          </p:cNvPr>
          <p:cNvSpPr>
            <a:spLocks noGrp="1"/>
          </p:cNvSpPr>
          <p:nvPr>
            <p:ph type="title"/>
          </p:nvPr>
        </p:nvSpPr>
        <p:spPr>
          <a:xfrm>
            <a:off x="165098" y="506989"/>
            <a:ext cx="8805863" cy="450051"/>
          </a:xfrm>
        </p:spPr>
        <p:txBody>
          <a:bodyPr/>
          <a:lstStyle/>
          <a:p>
            <a:r>
              <a:rPr lang="en-US" sz="3600" dirty="0">
                <a:solidFill>
                  <a:schemeClr val="tx1"/>
                </a:solidFill>
              </a:rPr>
              <a:t>Projected Allocation</a:t>
            </a:r>
          </a:p>
        </p:txBody>
      </p:sp>
      <p:sp>
        <p:nvSpPr>
          <p:cNvPr id="3" name="Slide Number Placeholder 2">
            <a:extLst>
              <a:ext uri="{FF2B5EF4-FFF2-40B4-BE49-F238E27FC236}">
                <a16:creationId xmlns:a16="http://schemas.microsoft.com/office/drawing/2014/main" id="{3BDFFAAB-78E3-D5B9-789F-71B4C4C6F9D4}"/>
              </a:ext>
            </a:extLst>
          </p:cNvPr>
          <p:cNvSpPr>
            <a:spLocks noGrp="1"/>
          </p:cNvSpPr>
          <p:nvPr>
            <p:ph type="sldNum" sz="quarter" idx="4"/>
          </p:nvPr>
        </p:nvSpPr>
        <p:spPr/>
        <p:txBody>
          <a:bodyPr/>
          <a:lstStyle/>
          <a:p>
            <a:fld id="{9A47194C-3E5A-854F-B5AE-A6634FC20B3C}" type="slidenum">
              <a:rPr lang="en-US" smtClean="0"/>
              <a:pPr/>
              <a:t>5</a:t>
            </a:fld>
            <a:endParaRPr lang="en-US"/>
          </a:p>
        </p:txBody>
      </p:sp>
    </p:spTree>
    <p:extLst>
      <p:ext uri="{BB962C8B-B14F-4D97-AF65-F5344CB8AC3E}">
        <p14:creationId xmlns:p14="http://schemas.microsoft.com/office/powerpoint/2010/main" val="1814078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FB6942-C8DA-7FED-0675-AAD02317EAC1}"/>
              </a:ext>
            </a:extLst>
          </p:cNvPr>
          <p:cNvSpPr>
            <a:spLocks noGrp="1"/>
          </p:cNvSpPr>
          <p:nvPr>
            <p:ph idx="1"/>
          </p:nvPr>
        </p:nvSpPr>
        <p:spPr>
          <a:xfrm>
            <a:off x="1031080" y="1289960"/>
            <a:ext cx="7073900" cy="4278080"/>
          </a:xfrm>
        </p:spPr>
        <p:txBody>
          <a:bodyPr/>
          <a:lstStyle/>
          <a:p>
            <a:pPr marL="285750" indent="-285750">
              <a:lnSpc>
                <a:spcPct val="200000"/>
              </a:lnSpc>
              <a:buClr>
                <a:schemeClr val="accent2">
                  <a:lumMod val="75000"/>
                </a:schemeClr>
              </a:buClr>
              <a:buFont typeface="Arial" panose="020B0604020202020204" pitchFamily="34" charset="0"/>
              <a:buChar char="•"/>
            </a:pPr>
            <a:r>
              <a:rPr lang="en-US" dirty="0"/>
              <a:t>Art</a:t>
            </a:r>
          </a:p>
          <a:p>
            <a:pPr marL="285750" indent="-285750">
              <a:lnSpc>
                <a:spcPct val="200000"/>
              </a:lnSpc>
              <a:buClr>
                <a:schemeClr val="accent2">
                  <a:lumMod val="75000"/>
                </a:schemeClr>
              </a:buClr>
              <a:buFont typeface="Arial" panose="020B0604020202020204" pitchFamily="34" charset="0"/>
              <a:buChar char="•"/>
            </a:pPr>
            <a:r>
              <a:rPr lang="en-US" dirty="0"/>
              <a:t>Physical Education </a:t>
            </a:r>
          </a:p>
          <a:p>
            <a:pPr marL="285750" indent="-285750">
              <a:lnSpc>
                <a:spcPct val="200000"/>
              </a:lnSpc>
              <a:buClr>
                <a:schemeClr val="accent2">
                  <a:lumMod val="75000"/>
                </a:schemeClr>
              </a:buClr>
              <a:buFont typeface="Arial" panose="020B0604020202020204" pitchFamily="34" charset="0"/>
              <a:buChar char="•"/>
            </a:pPr>
            <a:r>
              <a:rPr lang="en-US" dirty="0"/>
              <a:t>Band</a:t>
            </a:r>
          </a:p>
          <a:p>
            <a:pPr marL="285750" indent="-285750">
              <a:lnSpc>
                <a:spcPct val="200000"/>
              </a:lnSpc>
              <a:buClr>
                <a:schemeClr val="accent2">
                  <a:lumMod val="75000"/>
                </a:schemeClr>
              </a:buClr>
              <a:buFont typeface="Arial" panose="020B0604020202020204" pitchFamily="34" charset="0"/>
              <a:buChar char="•"/>
            </a:pPr>
            <a:r>
              <a:rPr lang="en-US" dirty="0"/>
              <a:t>Chorus</a:t>
            </a:r>
          </a:p>
          <a:p>
            <a:pPr marL="285750" indent="-285750">
              <a:lnSpc>
                <a:spcPct val="200000"/>
              </a:lnSpc>
              <a:buClr>
                <a:schemeClr val="accent2">
                  <a:lumMod val="75000"/>
                </a:schemeClr>
              </a:buClr>
              <a:buFont typeface="Arial" panose="020B0604020202020204" pitchFamily="34" charset="0"/>
              <a:buChar char="•"/>
            </a:pPr>
            <a:r>
              <a:rPr lang="en-US" dirty="0"/>
              <a:t>Foreign Language</a:t>
            </a:r>
          </a:p>
          <a:p>
            <a:pPr marL="285750" indent="-285750">
              <a:lnSpc>
                <a:spcPct val="200000"/>
              </a:lnSpc>
              <a:buClr>
                <a:schemeClr val="accent2">
                  <a:lumMod val="75000"/>
                </a:schemeClr>
              </a:buClr>
              <a:buFont typeface="Arial" panose="020B0604020202020204" pitchFamily="34" charset="0"/>
              <a:buChar char="•"/>
            </a:pPr>
            <a:r>
              <a:rPr lang="en-US" dirty="0"/>
              <a:t>Computer Science</a:t>
            </a:r>
          </a:p>
          <a:p>
            <a:pPr marL="0" indent="0" algn="ctr">
              <a:buNone/>
            </a:pPr>
            <a:endParaRPr lang="en-US" b="1" dirty="0">
              <a:solidFill>
                <a:srgbClr val="FF0000"/>
              </a:solidFill>
            </a:endParaRPr>
          </a:p>
          <a:p>
            <a:endParaRPr lang="en-US" dirty="0"/>
          </a:p>
        </p:txBody>
      </p:sp>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239241" y="531702"/>
            <a:ext cx="8805863" cy="450051"/>
          </a:xfrm>
        </p:spPr>
        <p:txBody>
          <a:bodyPr/>
          <a:lstStyle/>
          <a:p>
            <a:r>
              <a:rPr lang="en-US" sz="3600" dirty="0">
                <a:solidFill>
                  <a:schemeClr val="tx1"/>
                </a:solidFill>
              </a:rPr>
              <a:t>Elective Teachers</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6</a:t>
            </a:fld>
            <a:endParaRPr lang="en-US"/>
          </a:p>
        </p:txBody>
      </p:sp>
    </p:spTree>
    <p:extLst>
      <p:ext uri="{BB962C8B-B14F-4D97-AF65-F5344CB8AC3E}">
        <p14:creationId xmlns:p14="http://schemas.microsoft.com/office/powerpoint/2010/main" val="2275319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FB6942-C8DA-7FED-0675-AAD02317EAC1}"/>
              </a:ext>
            </a:extLst>
          </p:cNvPr>
          <p:cNvSpPr>
            <a:spLocks noGrp="1"/>
          </p:cNvSpPr>
          <p:nvPr>
            <p:ph idx="1"/>
          </p:nvPr>
        </p:nvSpPr>
        <p:spPr>
          <a:xfrm>
            <a:off x="1031080" y="1097805"/>
            <a:ext cx="7073900" cy="4278080"/>
          </a:xfrm>
        </p:spPr>
        <p:txBody>
          <a:bodyPr/>
          <a:lstStyle/>
          <a:p>
            <a:pPr marL="285750" indent="-285750">
              <a:lnSpc>
                <a:spcPct val="250000"/>
              </a:lnSpc>
              <a:buClr>
                <a:schemeClr val="accent2">
                  <a:lumMod val="75000"/>
                </a:schemeClr>
              </a:buClr>
              <a:buFont typeface="Arial" panose="020B0604020202020204" pitchFamily="34" charset="0"/>
              <a:buChar char="•"/>
            </a:pPr>
            <a:r>
              <a:rPr lang="en-US" dirty="0"/>
              <a:t>Literacy Coach (1)</a:t>
            </a:r>
            <a:endParaRPr lang="en-US" sz="1400" dirty="0"/>
          </a:p>
          <a:p>
            <a:pPr marL="285750" indent="-285750">
              <a:lnSpc>
                <a:spcPct val="250000"/>
              </a:lnSpc>
              <a:buClr>
                <a:schemeClr val="accent2">
                  <a:lumMod val="75000"/>
                </a:schemeClr>
              </a:buClr>
              <a:buFont typeface="Arial" panose="020B0604020202020204" pitchFamily="34" charset="0"/>
              <a:buChar char="•"/>
            </a:pPr>
            <a:r>
              <a:rPr lang="en-US" dirty="0"/>
              <a:t>ESE Specialist (1)</a:t>
            </a:r>
          </a:p>
          <a:p>
            <a:pPr marL="285750" indent="-285750">
              <a:lnSpc>
                <a:spcPct val="250000"/>
              </a:lnSpc>
              <a:buClr>
                <a:schemeClr val="accent2">
                  <a:lumMod val="75000"/>
                </a:schemeClr>
              </a:buClr>
              <a:buFont typeface="Arial" panose="020B0604020202020204" pitchFamily="34" charset="0"/>
              <a:buChar char="•"/>
            </a:pPr>
            <a:r>
              <a:rPr lang="en-US" dirty="0"/>
              <a:t>SVE Teacher (2)</a:t>
            </a:r>
          </a:p>
          <a:p>
            <a:pPr marL="285750" indent="-285750">
              <a:lnSpc>
                <a:spcPct val="250000"/>
              </a:lnSpc>
              <a:buClr>
                <a:schemeClr val="accent2">
                  <a:lumMod val="75000"/>
                </a:schemeClr>
              </a:buClr>
              <a:buFont typeface="Arial" panose="020B0604020202020204" pitchFamily="34" charset="0"/>
              <a:buChar char="•"/>
            </a:pPr>
            <a:r>
              <a:rPr lang="en-US" dirty="0"/>
              <a:t>Support Facilitator (3)</a:t>
            </a:r>
          </a:p>
          <a:p>
            <a:pPr marL="285750" indent="-285750">
              <a:lnSpc>
                <a:spcPct val="250000"/>
              </a:lnSpc>
              <a:buClr>
                <a:schemeClr val="accent2">
                  <a:lumMod val="75000"/>
                </a:schemeClr>
              </a:buClr>
              <a:buFont typeface="Arial" panose="020B0604020202020204" pitchFamily="34" charset="0"/>
              <a:buChar char="•"/>
            </a:pPr>
            <a:r>
              <a:rPr lang="en-US" dirty="0"/>
              <a:t>VEP Program – 6</a:t>
            </a:r>
            <a:r>
              <a:rPr lang="en-US" baseline="30000" dirty="0"/>
              <a:t>th</a:t>
            </a:r>
            <a:r>
              <a:rPr lang="en-US" dirty="0"/>
              <a:t> grade ONLY*</a:t>
            </a:r>
          </a:p>
          <a:p>
            <a:endParaRPr lang="en-US" dirty="0"/>
          </a:p>
        </p:txBody>
      </p:sp>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239240" y="523465"/>
            <a:ext cx="8805863" cy="450051"/>
          </a:xfrm>
        </p:spPr>
        <p:txBody>
          <a:bodyPr/>
          <a:lstStyle/>
          <a:p>
            <a:r>
              <a:rPr lang="en-US" sz="3600" dirty="0">
                <a:solidFill>
                  <a:schemeClr val="tx1"/>
                </a:solidFill>
              </a:rPr>
              <a:t>Instructional Support</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7</a:t>
            </a:fld>
            <a:endParaRPr lang="en-US"/>
          </a:p>
        </p:txBody>
      </p:sp>
    </p:spTree>
    <p:extLst>
      <p:ext uri="{BB962C8B-B14F-4D97-AF65-F5344CB8AC3E}">
        <p14:creationId xmlns:p14="http://schemas.microsoft.com/office/powerpoint/2010/main" val="1091818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165098" y="565346"/>
            <a:ext cx="8805863" cy="450051"/>
          </a:xfrm>
        </p:spPr>
        <p:txBody>
          <a:bodyPr/>
          <a:lstStyle/>
          <a:p>
            <a:r>
              <a:rPr lang="en-US" sz="3600" dirty="0">
                <a:solidFill>
                  <a:schemeClr val="tx1"/>
                </a:solidFill>
              </a:rPr>
              <a:t>Other Support</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8</a:t>
            </a:fld>
            <a:endParaRPr lang="en-US"/>
          </a:p>
        </p:txBody>
      </p:sp>
      <p:sp>
        <p:nvSpPr>
          <p:cNvPr id="2" name="Content Placeholder 3">
            <a:extLst>
              <a:ext uri="{FF2B5EF4-FFF2-40B4-BE49-F238E27FC236}">
                <a16:creationId xmlns:a16="http://schemas.microsoft.com/office/drawing/2014/main" id="{70C44EF5-A24E-DE98-8E40-42BAF135532D}"/>
              </a:ext>
            </a:extLst>
          </p:cNvPr>
          <p:cNvSpPr txBox="1">
            <a:spLocks/>
          </p:cNvSpPr>
          <p:nvPr/>
        </p:nvSpPr>
        <p:spPr>
          <a:xfrm>
            <a:off x="4636517" y="1280134"/>
            <a:ext cx="4198490" cy="4162446"/>
          </a:xfrm>
          <a:prstGeom prst="rect">
            <a:avLst/>
          </a:prstGeom>
        </p:spPr>
        <p:txBody>
          <a:bodyPr>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9250" lvl="1" indent="-349250">
              <a:spcBef>
                <a:spcPts val="1600"/>
              </a:spcBef>
              <a:buClr>
                <a:schemeClr val="accent2">
                  <a:lumMod val="75000"/>
                </a:schemeClr>
              </a:buClr>
              <a:buFont typeface="Arial" panose="020B0604020202020204" pitchFamily="34" charset="0"/>
              <a:buChar char="•"/>
            </a:pPr>
            <a:r>
              <a:rPr lang="en-US" sz="1700" b="1" dirty="0"/>
              <a:t>Education Support Professionals (ESP)</a:t>
            </a:r>
            <a:r>
              <a:rPr lang="en-US" sz="1800" b="1" dirty="0"/>
              <a:t> </a:t>
            </a:r>
            <a:r>
              <a:rPr lang="en-US" sz="1400" b="1" dirty="0"/>
              <a:t>– Funding Source: ASD, IDEA UA, etc.</a:t>
            </a:r>
            <a:endParaRPr lang="en-US" sz="1700" b="1" dirty="0"/>
          </a:p>
          <a:p>
            <a:pPr lvl="1">
              <a:buClr>
                <a:schemeClr val="accent2">
                  <a:lumMod val="75000"/>
                </a:schemeClr>
              </a:buClr>
              <a:buFont typeface="Arial" panose="020B0604020202020204" pitchFamily="34" charset="0"/>
              <a:buChar char="•"/>
            </a:pPr>
            <a:r>
              <a:rPr lang="en-US" sz="1700" dirty="0"/>
              <a:t>6 ESE Teacher Assistants</a:t>
            </a:r>
          </a:p>
          <a:p>
            <a:pPr lvl="1">
              <a:buClr>
                <a:schemeClr val="accent2">
                  <a:lumMod val="75000"/>
                </a:schemeClr>
              </a:buClr>
              <a:buFont typeface="Arial" panose="020B0604020202020204" pitchFamily="34" charset="0"/>
              <a:buChar char="•"/>
            </a:pPr>
            <a:endParaRPr lang="en-US" sz="1700" b="1" dirty="0"/>
          </a:p>
          <a:p>
            <a:pPr>
              <a:buClr>
                <a:schemeClr val="accent2">
                  <a:lumMod val="75000"/>
                </a:schemeClr>
              </a:buClr>
              <a:buFont typeface="Arial" panose="020B0604020202020204" pitchFamily="34" charset="0"/>
              <a:buChar char="•"/>
            </a:pPr>
            <a:r>
              <a:rPr lang="en-US" sz="2100" b="1" dirty="0"/>
              <a:t>Security </a:t>
            </a:r>
            <a:r>
              <a:rPr lang="en-US" sz="1400" b="1" dirty="0"/>
              <a:t>(Funding Source: Security Department)</a:t>
            </a:r>
          </a:p>
          <a:p>
            <a:pPr lvl="1">
              <a:buClr>
                <a:schemeClr val="accent2">
                  <a:lumMod val="75000"/>
                </a:schemeClr>
              </a:buClr>
              <a:buFont typeface="Arial" panose="020B0604020202020204" pitchFamily="34" charset="0"/>
              <a:buChar char="•"/>
            </a:pPr>
            <a:r>
              <a:rPr lang="en-US" sz="1700" dirty="0"/>
              <a:t>1 School Resource Officer</a:t>
            </a:r>
          </a:p>
          <a:p>
            <a:pPr lvl="1">
              <a:buClr>
                <a:schemeClr val="accent2">
                  <a:lumMod val="75000"/>
                </a:schemeClr>
              </a:buClr>
              <a:buFont typeface="Arial" panose="020B0604020202020204" pitchFamily="34" charset="0"/>
              <a:buChar char="•"/>
            </a:pPr>
            <a:r>
              <a:rPr lang="en-US" sz="1700" dirty="0"/>
              <a:t>1 Security Specialist</a:t>
            </a:r>
          </a:p>
          <a:p>
            <a:pPr lvl="1">
              <a:buClr>
                <a:schemeClr val="accent2">
                  <a:lumMod val="75000"/>
                </a:schemeClr>
              </a:buClr>
              <a:buFont typeface="Arial" panose="020B0604020202020204" pitchFamily="34" charset="0"/>
              <a:buChar char="•"/>
            </a:pPr>
            <a:r>
              <a:rPr lang="en-US" sz="1700" dirty="0"/>
              <a:t>3 Campus Monitors</a:t>
            </a:r>
          </a:p>
          <a:p>
            <a:pPr marL="457200" lvl="1" indent="0">
              <a:lnSpc>
                <a:spcPct val="110000"/>
              </a:lnSpc>
              <a:buClr>
                <a:schemeClr val="accent2">
                  <a:lumMod val="75000"/>
                </a:schemeClr>
              </a:buClr>
              <a:buNone/>
            </a:pPr>
            <a:endParaRPr lang="en-US" sz="1700" dirty="0"/>
          </a:p>
          <a:p>
            <a:pPr>
              <a:buClr>
                <a:schemeClr val="accent2">
                  <a:lumMod val="75000"/>
                </a:schemeClr>
              </a:buClr>
              <a:buFont typeface="Arial" panose="020B0604020202020204" pitchFamily="34" charset="0"/>
              <a:buChar char="•"/>
            </a:pPr>
            <a:r>
              <a:rPr lang="en-US" sz="1700" b="1" dirty="0"/>
              <a:t>Custodial</a:t>
            </a:r>
          </a:p>
          <a:p>
            <a:pPr lvl="1">
              <a:buClr>
                <a:schemeClr val="accent2">
                  <a:lumMod val="75000"/>
                </a:schemeClr>
              </a:buClr>
              <a:buFont typeface="Arial" panose="020B0604020202020204" pitchFamily="34" charset="0"/>
              <a:buChar char="•"/>
            </a:pPr>
            <a:r>
              <a:rPr lang="en-US" sz="1700" dirty="0"/>
              <a:t>1 Head Custodian</a:t>
            </a:r>
          </a:p>
          <a:p>
            <a:pPr lvl="1">
              <a:buClr>
                <a:schemeClr val="accent2">
                  <a:lumMod val="75000"/>
                </a:schemeClr>
              </a:buClr>
              <a:buFont typeface="Arial" panose="020B0604020202020204" pitchFamily="34" charset="0"/>
              <a:buChar char="•"/>
            </a:pPr>
            <a:r>
              <a:rPr lang="en-US" sz="1700" dirty="0"/>
              <a:t>1 Assistant Head Custodian</a:t>
            </a:r>
          </a:p>
          <a:p>
            <a:pPr lvl="1">
              <a:buClr>
                <a:schemeClr val="accent2">
                  <a:lumMod val="75000"/>
                </a:schemeClr>
              </a:buClr>
              <a:buFont typeface="Arial" panose="020B0604020202020204" pitchFamily="34" charset="0"/>
              <a:buChar char="•"/>
            </a:pPr>
            <a:r>
              <a:rPr lang="en-US" sz="1700" dirty="0"/>
              <a:t>6 Facilities Servicepersons</a:t>
            </a:r>
          </a:p>
          <a:p>
            <a:endParaRPr lang="en-US" dirty="0"/>
          </a:p>
        </p:txBody>
      </p:sp>
      <p:sp>
        <p:nvSpPr>
          <p:cNvPr id="4" name="TextBox 3">
            <a:extLst>
              <a:ext uri="{FF2B5EF4-FFF2-40B4-BE49-F238E27FC236}">
                <a16:creationId xmlns:a16="http://schemas.microsoft.com/office/drawing/2014/main" id="{7B65AA18-040B-415C-A6FC-5E9D8C34B28D}"/>
              </a:ext>
            </a:extLst>
          </p:cNvPr>
          <p:cNvSpPr txBox="1"/>
          <p:nvPr/>
        </p:nvSpPr>
        <p:spPr>
          <a:xfrm rot="10800000" flipH="1" flipV="1">
            <a:off x="296299" y="1541745"/>
            <a:ext cx="3838429" cy="3231654"/>
          </a:xfrm>
          <a:prstGeom prst="rect">
            <a:avLst/>
          </a:prstGeom>
          <a:noFill/>
        </p:spPr>
        <p:txBody>
          <a:bodyPr wrap="square" rtlCol="0">
            <a:spAutoFit/>
          </a:bodyPr>
          <a:lstStyle/>
          <a:p>
            <a:pPr marL="285750" indent="-285750">
              <a:buClr>
                <a:schemeClr val="accent2">
                  <a:lumMod val="75000"/>
                </a:schemeClr>
              </a:buClr>
              <a:buFont typeface="Arial" panose="020B0604020202020204" pitchFamily="34" charset="0"/>
              <a:buChar char="•"/>
            </a:pPr>
            <a:r>
              <a:rPr lang="en-US" sz="1700" b="1" dirty="0">
                <a:solidFill>
                  <a:schemeClr val="tx1"/>
                </a:solidFill>
              </a:rPr>
              <a:t>Administrators</a:t>
            </a:r>
          </a:p>
          <a:p>
            <a:pPr marL="742950" lvl="1" indent="-285750">
              <a:buClr>
                <a:schemeClr val="accent2">
                  <a:lumMod val="75000"/>
                </a:schemeClr>
              </a:buClr>
              <a:buFont typeface="Arial" panose="020B0604020202020204" pitchFamily="34" charset="0"/>
              <a:buChar char="•"/>
            </a:pPr>
            <a:r>
              <a:rPr lang="en-US" sz="1700" dirty="0">
                <a:solidFill>
                  <a:schemeClr val="tx1"/>
                </a:solidFill>
              </a:rPr>
              <a:t>1 Principal</a:t>
            </a:r>
          </a:p>
          <a:p>
            <a:pPr marL="742950" lvl="1" indent="-285750">
              <a:buClr>
                <a:schemeClr val="accent2">
                  <a:lumMod val="75000"/>
                </a:schemeClr>
              </a:buClr>
              <a:buFont typeface="Arial" panose="020B0604020202020204" pitchFamily="34" charset="0"/>
              <a:buChar char="•"/>
            </a:pPr>
            <a:r>
              <a:rPr lang="en-US" sz="1700" dirty="0">
                <a:solidFill>
                  <a:schemeClr val="tx1"/>
                </a:solidFill>
              </a:rPr>
              <a:t>3 Assistant Principals</a:t>
            </a:r>
          </a:p>
          <a:p>
            <a:pPr lvl="1">
              <a:buClr>
                <a:schemeClr val="accent2">
                  <a:lumMod val="75000"/>
                </a:schemeClr>
              </a:buClr>
            </a:pPr>
            <a:endParaRPr lang="en-US" sz="1700" dirty="0">
              <a:solidFill>
                <a:schemeClr val="tx1"/>
              </a:solidFill>
            </a:endParaRPr>
          </a:p>
          <a:p>
            <a:pPr marL="285750" indent="-285750">
              <a:buClr>
                <a:schemeClr val="accent2">
                  <a:lumMod val="75000"/>
                </a:schemeClr>
              </a:buClr>
              <a:buFont typeface="Arial" panose="020B0604020202020204" pitchFamily="34" charset="0"/>
              <a:buChar char="•"/>
            </a:pPr>
            <a:r>
              <a:rPr lang="en-US" sz="1700" b="1" dirty="0"/>
              <a:t>Clerical</a:t>
            </a:r>
          </a:p>
          <a:p>
            <a:pPr marL="742950" lvl="1" indent="-285750">
              <a:buClr>
                <a:schemeClr val="accent2">
                  <a:lumMod val="75000"/>
                </a:schemeClr>
              </a:buClr>
              <a:buFont typeface="Arial" panose="020B0604020202020204" pitchFamily="34" charset="0"/>
              <a:buChar char="•"/>
            </a:pPr>
            <a:r>
              <a:rPr lang="en-US" sz="1700" dirty="0"/>
              <a:t>1 Office Manager</a:t>
            </a:r>
          </a:p>
          <a:p>
            <a:pPr marL="742950" lvl="1" indent="-285750">
              <a:buClr>
                <a:schemeClr val="accent2">
                  <a:lumMod val="75000"/>
                </a:schemeClr>
              </a:buClr>
              <a:buFont typeface="Arial" panose="020B0604020202020204" pitchFamily="34" charset="0"/>
              <a:buChar char="•"/>
            </a:pPr>
            <a:r>
              <a:rPr lang="en-US" sz="1700" dirty="0"/>
              <a:t>1 Information Management Technician (IMT)</a:t>
            </a:r>
          </a:p>
          <a:p>
            <a:pPr marL="742950" lvl="1" indent="-285750">
              <a:buClr>
                <a:schemeClr val="accent2">
                  <a:lumMod val="75000"/>
                </a:schemeClr>
              </a:buClr>
              <a:buFont typeface="Arial" panose="020B0604020202020204" pitchFamily="34" charset="0"/>
              <a:buChar char="•"/>
            </a:pPr>
            <a:r>
              <a:rPr lang="en-US" sz="1700" dirty="0"/>
              <a:t>1 Registrar/Administrative Assistant</a:t>
            </a:r>
          </a:p>
          <a:p>
            <a:pPr marL="742950" lvl="1" indent="-285750">
              <a:buClr>
                <a:schemeClr val="accent2">
                  <a:lumMod val="75000"/>
                </a:schemeClr>
              </a:buClr>
              <a:buFont typeface="Arial" panose="020B0604020202020204" pitchFamily="34" charset="0"/>
              <a:buChar char="•"/>
            </a:pPr>
            <a:r>
              <a:rPr lang="en-US" sz="1700" dirty="0"/>
              <a:t>1 General Clerk</a:t>
            </a:r>
          </a:p>
          <a:p>
            <a:pPr marL="742950" lvl="1" indent="-285750">
              <a:buClr>
                <a:schemeClr val="accent2">
                  <a:lumMod val="75000"/>
                </a:schemeClr>
              </a:buClr>
              <a:buFont typeface="Arial" panose="020B0604020202020204" pitchFamily="34" charset="0"/>
              <a:buChar char="•"/>
            </a:pPr>
            <a:r>
              <a:rPr lang="en-US" sz="1700" dirty="0"/>
              <a:t>1 Media Clerk</a:t>
            </a:r>
            <a:endParaRPr lang="en-US" dirty="0"/>
          </a:p>
        </p:txBody>
      </p:sp>
    </p:spTree>
    <p:extLst>
      <p:ext uri="{BB962C8B-B14F-4D97-AF65-F5344CB8AC3E}">
        <p14:creationId xmlns:p14="http://schemas.microsoft.com/office/powerpoint/2010/main" val="1773581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420473" y="546135"/>
            <a:ext cx="8805863" cy="450051"/>
          </a:xfrm>
        </p:spPr>
        <p:txBody>
          <a:bodyPr/>
          <a:lstStyle/>
          <a:p>
            <a:r>
              <a:rPr lang="en-US" sz="3600" dirty="0">
                <a:solidFill>
                  <a:schemeClr val="tx1"/>
                </a:solidFill>
              </a:rPr>
              <a:t>School Accountability Funds</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9</a:t>
            </a:fld>
            <a:endParaRPr lang="en-US"/>
          </a:p>
        </p:txBody>
      </p:sp>
      <p:sp>
        <p:nvSpPr>
          <p:cNvPr id="10" name="TextBox 9">
            <a:extLst>
              <a:ext uri="{FF2B5EF4-FFF2-40B4-BE49-F238E27FC236}">
                <a16:creationId xmlns:a16="http://schemas.microsoft.com/office/drawing/2014/main" id="{B93CFB9B-DC77-323C-A82B-BC372D072B7A}"/>
              </a:ext>
            </a:extLst>
          </p:cNvPr>
          <p:cNvSpPr txBox="1"/>
          <p:nvPr/>
        </p:nvSpPr>
        <p:spPr>
          <a:xfrm>
            <a:off x="217883" y="1181215"/>
            <a:ext cx="8700294" cy="4647426"/>
          </a:xfrm>
          <a:prstGeom prst="rect">
            <a:avLst/>
          </a:prstGeom>
          <a:noFill/>
        </p:spPr>
        <p:txBody>
          <a:bodyPr wrap="square" rtlCol="0">
            <a:spAutoFit/>
          </a:bodyPr>
          <a:lstStyle/>
          <a:p>
            <a:pPr>
              <a:buClr>
                <a:schemeClr val="accent2">
                  <a:lumMod val="75000"/>
                </a:schemeClr>
              </a:buClr>
            </a:pPr>
            <a:endParaRPr lang="en-US" sz="1600" dirty="0"/>
          </a:p>
          <a:p>
            <a:pPr marL="285750" indent="-285750">
              <a:buClr>
                <a:schemeClr val="accent2">
                  <a:lumMod val="75000"/>
                </a:schemeClr>
              </a:buClr>
              <a:buFont typeface="Arial" panose="020B0604020202020204" pitchFamily="34" charset="0"/>
              <a:buChar char="•"/>
            </a:pPr>
            <a:r>
              <a:rPr lang="en-US" sz="1600" dirty="0"/>
              <a:t>Beginning in 2022-2023, Florida School Recognition funding, which had been funded through “discretionary lottery funds”, has been appropriated directly from FLDOE and funds for Accountability have not been reinstated. </a:t>
            </a:r>
          </a:p>
          <a:p>
            <a:pPr marL="285750" indent="-285750">
              <a:buClr>
                <a:schemeClr val="accent2">
                  <a:lumMod val="75000"/>
                </a:schemeClr>
              </a:buClr>
              <a:buFont typeface="Arial" panose="020B0604020202020204" pitchFamily="34" charset="0"/>
              <a:buChar char="•"/>
            </a:pPr>
            <a:endParaRPr lang="en-US" sz="1600" dirty="0"/>
          </a:p>
          <a:p>
            <a:pPr marL="285750" indent="-285750">
              <a:buClr>
                <a:schemeClr val="accent2">
                  <a:lumMod val="75000"/>
                </a:schemeClr>
              </a:buClr>
              <a:buFont typeface="Arial" panose="020B0604020202020204" pitchFamily="34" charset="0"/>
              <a:buChar char="•"/>
            </a:pPr>
            <a:r>
              <a:rPr lang="en-US" sz="1600" dirty="0"/>
              <a:t>Funds currently appropriated to schools in the Accountability account represent carryover balances rolling each year since 2019-2020 plus unused Teacher Classroom Supply funds returned to the District each year from Classroom Wallet. </a:t>
            </a:r>
          </a:p>
          <a:p>
            <a:pPr>
              <a:buClr>
                <a:schemeClr val="accent2">
                  <a:lumMod val="75000"/>
                </a:schemeClr>
              </a:buClr>
            </a:pPr>
            <a:endParaRPr lang="en-US" sz="1600" dirty="0"/>
          </a:p>
          <a:p>
            <a:pPr marL="285750" indent="-285750">
              <a:buClr>
                <a:schemeClr val="accent2">
                  <a:lumMod val="75000"/>
                </a:schemeClr>
              </a:buClr>
              <a:buFont typeface="Arial" panose="020B0604020202020204" pitchFamily="34" charset="0"/>
              <a:buChar char="•"/>
            </a:pPr>
            <a:r>
              <a:rPr lang="en-US" sz="1600" dirty="0"/>
              <a:t>The School Advisory Council (SAC) is responsible for determining how these funds will be appropriated. </a:t>
            </a:r>
          </a:p>
          <a:p>
            <a:pPr marL="742950" lvl="1" indent="-285750">
              <a:buClr>
                <a:schemeClr val="accent2">
                  <a:lumMod val="75000"/>
                </a:schemeClr>
              </a:buClr>
              <a:buFont typeface="Arial" panose="020B0604020202020204" pitchFamily="34" charset="0"/>
              <a:buChar char="•"/>
            </a:pPr>
            <a:r>
              <a:rPr lang="en-US" sz="1600" dirty="0"/>
              <a:t>To designate accountability funds, SAC must vote on each item. </a:t>
            </a:r>
          </a:p>
          <a:p>
            <a:pPr marL="742950" lvl="1" indent="-285750">
              <a:buClr>
                <a:schemeClr val="accent2">
                  <a:lumMod val="75000"/>
                </a:schemeClr>
              </a:buClr>
              <a:buFont typeface="Arial" panose="020B0604020202020204" pitchFamily="34" charset="0"/>
              <a:buChar char="•"/>
            </a:pPr>
            <a:r>
              <a:rPr lang="en-US" sz="1600" dirty="0"/>
              <a:t>If changes occur as to how the funds will be used, these changes must be indicated in the SAC minutes. </a:t>
            </a:r>
          </a:p>
          <a:p>
            <a:pPr lvl="1">
              <a:buClr>
                <a:schemeClr val="accent2">
                  <a:lumMod val="75000"/>
                </a:schemeClr>
              </a:buClr>
            </a:pPr>
            <a:endParaRPr lang="en-US" dirty="0"/>
          </a:p>
          <a:p>
            <a:pPr marL="0" indent="0" algn="ctr">
              <a:buNone/>
            </a:pPr>
            <a:r>
              <a:rPr lang="en-US" dirty="0"/>
              <a:t>Projected School Accountability Funds for 2026 – 2027: N/A</a:t>
            </a:r>
          </a:p>
          <a:p>
            <a:pPr marL="0" indent="0" algn="ctr">
              <a:buNone/>
            </a:pPr>
            <a:r>
              <a:rPr lang="en-US" b="1" dirty="0"/>
              <a:t>$24,770.35 CURRENT</a:t>
            </a:r>
          </a:p>
          <a:p>
            <a:endParaRPr lang="en-US" dirty="0"/>
          </a:p>
        </p:txBody>
      </p:sp>
    </p:spTree>
    <p:extLst>
      <p:ext uri="{BB962C8B-B14F-4D97-AF65-F5344CB8AC3E}">
        <p14:creationId xmlns:p14="http://schemas.microsoft.com/office/powerpoint/2010/main" val="320318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F10E530C-3236-97FC-0F74-9A26CDD9345C}"/>
              </a:ext>
            </a:extLst>
          </p:cNvPr>
          <p:cNvSpPr>
            <a:spLocks noGrp="1"/>
          </p:cNvSpPr>
          <p:nvPr>
            <p:ph idx="1"/>
          </p:nvPr>
        </p:nvSpPr>
        <p:spPr>
          <a:xfrm>
            <a:off x="1110843" y="1229610"/>
            <a:ext cx="7073900" cy="4278080"/>
          </a:xfrm>
        </p:spPr>
        <p:txBody>
          <a:bodyPr/>
          <a:lstStyle/>
          <a:p>
            <a:pPr>
              <a:lnSpc>
                <a:spcPct val="100000"/>
              </a:lnSpc>
              <a:buClr>
                <a:schemeClr val="accent2">
                  <a:lumMod val="75000"/>
                </a:schemeClr>
              </a:buCl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Process begins around November each year</a:t>
            </a:r>
          </a:p>
          <a:p>
            <a:pPr>
              <a:lnSpc>
                <a:spcPct val="100000"/>
              </a:lnSpc>
              <a:buClr>
                <a:schemeClr val="accent2">
                  <a:lumMod val="75000"/>
                </a:schemeClr>
              </a:buCl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Qualification Guidelines</a:t>
            </a:r>
          </a:p>
          <a:p>
            <a:pPr marL="285750" indent="-285750">
              <a:lnSpc>
                <a:spcPct val="100000"/>
              </a:lnSpc>
              <a:buClr>
                <a:schemeClr val="accent2">
                  <a:lumMod val="75000"/>
                </a:schemeClr>
              </a:buClr>
              <a:buFont typeface="Arial" panose="020B0604020202020204" pitchFamily="34" charset="0"/>
              <a:buChar cha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SAC drives the process by which fund expenditures are decided.</a:t>
            </a:r>
          </a:p>
          <a:p>
            <a:pPr marL="285750" indent="-285750">
              <a:lnSpc>
                <a:spcPct val="100000"/>
              </a:lnSpc>
              <a:buClr>
                <a:schemeClr val="accent2">
                  <a:lumMod val="75000"/>
                </a:schemeClr>
              </a:buClr>
              <a:buFont typeface="Arial" panose="020B0604020202020204" pitchFamily="34" charset="0"/>
              <a:buChar cha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A SAC meeting will convene to review process and create a ballot to be voted on by all staff.</a:t>
            </a:r>
          </a:p>
          <a:p>
            <a:pPr marL="285750" indent="-285750">
              <a:lnSpc>
                <a:spcPct val="100000"/>
              </a:lnSpc>
              <a:buClr>
                <a:schemeClr val="accent2">
                  <a:lumMod val="75000"/>
                </a:schemeClr>
              </a:buClr>
              <a:buFont typeface="Arial" panose="020B0604020202020204" pitchFamily="34" charset="0"/>
              <a:buChar char="•"/>
            </a:pPr>
            <a:endParaRPr lang="en-US" dirty="0"/>
          </a:p>
          <a:p>
            <a:pPr marL="285750" indent="-285750">
              <a:lnSpc>
                <a:spcPct val="100000"/>
              </a:lnSpc>
              <a:buClr>
                <a:schemeClr val="accent2">
                  <a:lumMod val="75000"/>
                </a:schemeClr>
              </a:buClr>
              <a:buFont typeface="Arial" panose="020B0604020202020204" pitchFamily="34" charset="0"/>
              <a:buChar char="•"/>
            </a:pPr>
            <a:r>
              <a:rPr lang="en-US" dirty="0"/>
              <a:t>For a more detailed explanation visit: </a:t>
            </a:r>
            <a:r>
              <a:rPr lang="en-US" dirty="0">
                <a:hlinkClick r:id="rId3"/>
              </a:rPr>
              <a:t>https://www.browardschools.com/Page/34526</a:t>
            </a:r>
            <a:endParaRPr lang="en-US" dirty="0"/>
          </a:p>
          <a:p>
            <a:pPr marL="285750" indent="-285750">
              <a:lnSpc>
                <a:spcPct val="100000"/>
              </a:lnSpc>
              <a:buClr>
                <a:schemeClr val="accent2">
                  <a:lumMod val="75000"/>
                </a:schemeClr>
              </a:buClr>
              <a:buFont typeface="Arial" panose="020B0604020202020204" pitchFamily="34" charset="0"/>
              <a:buChar char="•"/>
            </a:pPr>
            <a:endParaRPr lang="en-US" dirty="0"/>
          </a:p>
          <a:p>
            <a:endParaRPr lang="en-US" dirty="0"/>
          </a:p>
        </p:txBody>
      </p:sp>
      <p:sp>
        <p:nvSpPr>
          <p:cNvPr id="10" name="Title 4">
            <a:extLst>
              <a:ext uri="{FF2B5EF4-FFF2-40B4-BE49-F238E27FC236}">
                <a16:creationId xmlns:a16="http://schemas.microsoft.com/office/drawing/2014/main" id="{206EFB76-7FAF-BAA5-A695-3959052689F3}"/>
              </a:ext>
            </a:extLst>
          </p:cNvPr>
          <p:cNvSpPr>
            <a:spLocks noGrp="1"/>
          </p:cNvSpPr>
          <p:nvPr>
            <p:ph type="title"/>
          </p:nvPr>
        </p:nvSpPr>
        <p:spPr>
          <a:xfrm>
            <a:off x="-192452" y="503264"/>
            <a:ext cx="10107484" cy="450051"/>
          </a:xfrm>
        </p:spPr>
        <p:txBody>
          <a:bodyPr/>
          <a:lstStyle/>
          <a:p>
            <a:r>
              <a:rPr lang="en-US" sz="3000" dirty="0">
                <a:solidFill>
                  <a:schemeClr val="tx1"/>
                </a:solidFill>
              </a:rPr>
              <a:t>Florida School Recognition Funds </a:t>
            </a:r>
            <a:r>
              <a:rPr lang="en-US" sz="2900" dirty="0">
                <a:solidFill>
                  <a:schemeClr val="tx1"/>
                </a:solidFill>
              </a:rPr>
              <a:t>(A+ Funds)</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10</a:t>
            </a:fld>
            <a:endParaRPr lang="en-US"/>
          </a:p>
        </p:txBody>
      </p:sp>
    </p:spTree>
    <p:extLst>
      <p:ext uri="{BB962C8B-B14F-4D97-AF65-F5344CB8AC3E}">
        <p14:creationId xmlns:p14="http://schemas.microsoft.com/office/powerpoint/2010/main" val="1386525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165098" y="557876"/>
            <a:ext cx="8805863" cy="450051"/>
          </a:xfrm>
        </p:spPr>
        <p:txBody>
          <a:bodyPr/>
          <a:lstStyle/>
          <a:p>
            <a:r>
              <a:rPr lang="en-US" sz="3600" dirty="0">
                <a:solidFill>
                  <a:schemeClr val="tx1"/>
                </a:solidFill>
              </a:rPr>
              <a:t>Reminders</a:t>
            </a:r>
            <a:r>
              <a:rPr lang="en-US" sz="3600" dirty="0"/>
              <a:t> </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11</a:t>
            </a:fld>
            <a:endParaRPr lang="en-US"/>
          </a:p>
        </p:txBody>
      </p:sp>
      <p:sp>
        <p:nvSpPr>
          <p:cNvPr id="4" name="TextBox 3">
            <a:extLst>
              <a:ext uri="{FF2B5EF4-FFF2-40B4-BE49-F238E27FC236}">
                <a16:creationId xmlns:a16="http://schemas.microsoft.com/office/drawing/2014/main" id="{B73E3BC3-595F-3A5B-BD57-0AABAD481E19}"/>
              </a:ext>
            </a:extLst>
          </p:cNvPr>
          <p:cNvSpPr txBox="1"/>
          <p:nvPr/>
        </p:nvSpPr>
        <p:spPr>
          <a:xfrm>
            <a:off x="369020" y="1276507"/>
            <a:ext cx="8601943" cy="3970318"/>
          </a:xfrm>
          <a:prstGeom prst="rect">
            <a:avLst/>
          </a:prstGeom>
          <a:noFill/>
        </p:spPr>
        <p:txBody>
          <a:bodyPr wrap="square" rtlCol="0">
            <a:spAutoFit/>
          </a:bodyPr>
          <a:lstStyle/>
          <a:p>
            <a:pPr>
              <a:lnSpc>
                <a:spcPct val="150000"/>
              </a:lnSpc>
              <a:buClr>
                <a:schemeClr val="accent2">
                  <a:lumMod val="75000"/>
                </a:schemeClr>
              </a:buClr>
            </a:pPr>
            <a:r>
              <a:rPr lang="en-US" b="1" dirty="0"/>
              <a:t>Remember, this presentation represents:</a:t>
            </a:r>
          </a:p>
          <a:p>
            <a:pPr marL="742950" lvl="1" indent="-285750">
              <a:lnSpc>
                <a:spcPct val="150000"/>
              </a:lnSpc>
              <a:buClr>
                <a:schemeClr val="accent2">
                  <a:lumMod val="75000"/>
                </a:schemeClr>
              </a:buClr>
              <a:buFont typeface="Arial" panose="020B0604020202020204" pitchFamily="34" charset="0"/>
              <a:buChar char="•"/>
            </a:pPr>
            <a:r>
              <a:rPr lang="en-US" dirty="0"/>
              <a:t>A projection of budget for 2026-2027 not actual.  </a:t>
            </a:r>
          </a:p>
          <a:p>
            <a:pPr marL="1200150" lvl="2" indent="-285750">
              <a:buClr>
                <a:schemeClr val="accent2">
                  <a:lumMod val="75000"/>
                </a:schemeClr>
              </a:buClr>
              <a:buFont typeface="Arial" panose="020B0604020202020204" pitchFamily="34" charset="0"/>
              <a:buChar char="•"/>
            </a:pPr>
            <a:r>
              <a:rPr lang="en-US" dirty="0"/>
              <a:t>Actual budget may be increased or decreased based on the number of students who report to school in the fall based on October FTE Survey.</a:t>
            </a:r>
          </a:p>
          <a:p>
            <a:pPr lvl="2">
              <a:buClr>
                <a:schemeClr val="accent2">
                  <a:lumMod val="75000"/>
                </a:schemeClr>
              </a:buClr>
            </a:pPr>
            <a:endParaRPr lang="en-US" dirty="0"/>
          </a:p>
          <a:p>
            <a:pPr marL="1200150" lvl="2" indent="-285750">
              <a:buClr>
                <a:schemeClr val="accent2">
                  <a:lumMod val="75000"/>
                </a:schemeClr>
              </a:buClr>
              <a:buFont typeface="Arial" panose="020B0604020202020204" pitchFamily="34" charset="0"/>
              <a:buChar char="•"/>
            </a:pPr>
            <a:r>
              <a:rPr lang="en-US" dirty="0"/>
              <a:t>A reduction of actual budget can impact personnel and services.</a:t>
            </a:r>
          </a:p>
          <a:p>
            <a:pPr marL="1200150" lvl="2" indent="-285750">
              <a:lnSpc>
                <a:spcPct val="150000"/>
              </a:lnSpc>
              <a:buClr>
                <a:schemeClr val="accent2">
                  <a:lumMod val="75000"/>
                </a:schemeClr>
              </a:buClr>
              <a:buFont typeface="Arial" panose="020B0604020202020204" pitchFamily="34" charset="0"/>
              <a:buChar char="•"/>
            </a:pPr>
            <a:endParaRPr lang="en-US" dirty="0"/>
          </a:p>
          <a:p>
            <a:pPr marL="742950" lvl="1" indent="-285750">
              <a:lnSpc>
                <a:spcPct val="150000"/>
              </a:lnSpc>
              <a:buClr>
                <a:schemeClr val="accent2">
                  <a:lumMod val="75000"/>
                </a:schemeClr>
              </a:buClr>
              <a:buFont typeface="Arial" panose="020B0604020202020204" pitchFamily="34" charset="0"/>
              <a:buChar char="•"/>
            </a:pPr>
            <a:r>
              <a:rPr lang="en-US" dirty="0"/>
              <a:t>Positions, not people  </a:t>
            </a:r>
          </a:p>
          <a:p>
            <a:pPr marL="1200150" lvl="2" indent="-285750">
              <a:buClr>
                <a:schemeClr val="accent2">
                  <a:lumMod val="75000"/>
                </a:schemeClr>
              </a:buClr>
              <a:buFont typeface="Arial" panose="020B0604020202020204" pitchFamily="34" charset="0"/>
              <a:buChar char="•"/>
            </a:pPr>
            <a:r>
              <a:rPr lang="en-US" dirty="0"/>
              <a:t>People may be moved to other positions for which they qualify or are certified.</a:t>
            </a:r>
          </a:p>
        </p:txBody>
      </p:sp>
    </p:spTree>
    <p:extLst>
      <p:ext uri="{BB962C8B-B14F-4D97-AF65-F5344CB8AC3E}">
        <p14:creationId xmlns:p14="http://schemas.microsoft.com/office/powerpoint/2010/main" val="274457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669086-77DF-079C-189A-A4A05E97ACE0}"/>
              </a:ext>
            </a:extLst>
          </p:cNvPr>
          <p:cNvSpPr>
            <a:spLocks noGrp="1"/>
          </p:cNvSpPr>
          <p:nvPr>
            <p:ph type="title"/>
          </p:nvPr>
        </p:nvSpPr>
        <p:spPr>
          <a:xfrm>
            <a:off x="165098" y="530001"/>
            <a:ext cx="8805863" cy="450051"/>
          </a:xfrm>
        </p:spPr>
        <p:txBody>
          <a:bodyPr/>
          <a:lstStyle/>
          <a:p>
            <a:r>
              <a:rPr lang="en-US" sz="3600" dirty="0">
                <a:solidFill>
                  <a:schemeClr val="tx1"/>
                </a:solidFill>
              </a:rPr>
              <a:t>Questions</a:t>
            </a:r>
          </a:p>
        </p:txBody>
      </p:sp>
      <p:sp>
        <p:nvSpPr>
          <p:cNvPr id="3" name="Slide Number Placeholder 2">
            <a:extLst>
              <a:ext uri="{FF2B5EF4-FFF2-40B4-BE49-F238E27FC236}">
                <a16:creationId xmlns:a16="http://schemas.microsoft.com/office/drawing/2014/main" id="{12CAEED8-99AF-F7A5-2CB0-993C91C34691}"/>
              </a:ext>
            </a:extLst>
          </p:cNvPr>
          <p:cNvSpPr>
            <a:spLocks noGrp="1"/>
          </p:cNvSpPr>
          <p:nvPr>
            <p:ph type="sldNum" sz="quarter" idx="4"/>
          </p:nvPr>
        </p:nvSpPr>
        <p:spPr/>
        <p:txBody>
          <a:bodyPr/>
          <a:lstStyle/>
          <a:p>
            <a:fld id="{9A47194C-3E5A-854F-B5AE-A6634FC20B3C}" type="slidenum">
              <a:rPr lang="en-US" smtClean="0"/>
              <a:pPr/>
              <a:t>12</a:t>
            </a:fld>
            <a:endParaRPr lang="en-US"/>
          </a:p>
        </p:txBody>
      </p:sp>
      <p:pic>
        <p:nvPicPr>
          <p:cNvPr id="9" name="Picture 8" descr="Icon&#10;&#10;Description automatically generated">
            <a:extLst>
              <a:ext uri="{FF2B5EF4-FFF2-40B4-BE49-F238E27FC236}">
                <a16:creationId xmlns:a16="http://schemas.microsoft.com/office/drawing/2014/main" id="{D92137D4-6D96-9B0C-63B5-3FF1C281ED00}"/>
              </a:ext>
            </a:extLst>
          </p:cNvPr>
          <p:cNvPicPr>
            <a:picLocks noChangeAspect="1"/>
          </p:cNvPicPr>
          <p:nvPr/>
        </p:nvPicPr>
        <p:blipFill>
          <a:blip r:embed="rId2"/>
          <a:stretch>
            <a:fillRect/>
          </a:stretch>
        </p:blipFill>
        <p:spPr>
          <a:xfrm>
            <a:off x="875564" y="1313127"/>
            <a:ext cx="7681493" cy="4564821"/>
          </a:xfrm>
          <a:prstGeom prst="rect">
            <a:avLst/>
          </a:prstGeom>
        </p:spPr>
      </p:pic>
    </p:spTree>
    <p:extLst>
      <p:ext uri="{BB962C8B-B14F-4D97-AF65-F5344CB8AC3E}">
        <p14:creationId xmlns:p14="http://schemas.microsoft.com/office/powerpoint/2010/main" val="4239670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A444C-F2CF-2D9C-FBA0-55E74BFCE96C}"/>
              </a:ext>
            </a:extLst>
          </p:cNvPr>
          <p:cNvSpPr>
            <a:spLocks noGrp="1"/>
          </p:cNvSpPr>
          <p:nvPr>
            <p:ph type="sldNum" sz="quarter" idx="4"/>
          </p:nvPr>
        </p:nvSpPr>
        <p:spPr/>
        <p:txBody>
          <a:bodyPr/>
          <a:lstStyle/>
          <a:p>
            <a:fld id="{9A47194C-3E5A-854F-B5AE-A6634FC20B3C}" type="slidenum">
              <a:rPr lang="en-US" smtClean="0"/>
              <a:pPr/>
              <a:t>13</a:t>
            </a:fld>
            <a:endParaRPr lang="en-US" dirty="0"/>
          </a:p>
        </p:txBody>
      </p:sp>
    </p:spTree>
    <p:extLst>
      <p:ext uri="{BB962C8B-B14F-4D97-AF65-F5344CB8AC3E}">
        <p14:creationId xmlns:p14="http://schemas.microsoft.com/office/powerpoint/2010/main" val="2666216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CPS PowerPoint One 5-2-25" id="{F5671169-14C7-4D39-AF43-EAB3BA4F73D2}" vid="{9A4A24B0-DD62-457F-8AFA-88539D5FA2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e9d7b78-3aa4-4fc4-b0d8-d74f75f91883">
      <UserInfo>
        <DisplayName>John J. Sullivan</DisplayName>
        <AccountId>3370</AccountId>
        <AccountType/>
      </UserInfo>
    </SharedWithUsers>
    <Post_x0020_to_x0020_SIte xmlns="dff0a6f0-c970-4b42-9aae-8f6efc8b7e01">true</Post_x0020_to_x0020_SIte>
    <_Flow_SignoffStatus xmlns="dff0a6f0-c970-4b42-9aae-8f6efc8b7e01" xsi:nil="true"/>
    <lcf76f155ced4ddcb4097134ff3c332f xmlns="dff0a6f0-c970-4b42-9aae-8f6efc8b7e01">
      <Terms xmlns="http://schemas.microsoft.com/office/infopath/2007/PartnerControls"/>
    </lcf76f155ced4ddcb4097134ff3c332f>
    <TaxCatchAll xmlns="a0809d10-c20e-4484-9c31-7233c41f907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C28E57D78D8448A4A7F0A6EC1E8454" ma:contentTypeVersion="20" ma:contentTypeDescription="Create a new document." ma:contentTypeScope="" ma:versionID="98fb319d58b258e93178ba86a9ce84df">
  <xsd:schema xmlns:xsd="http://www.w3.org/2001/XMLSchema" xmlns:xs="http://www.w3.org/2001/XMLSchema" xmlns:p="http://schemas.microsoft.com/office/2006/metadata/properties" xmlns:ns2="dff0a6f0-c970-4b42-9aae-8f6efc8b7e01" xmlns:ns3="8e9d7b78-3aa4-4fc4-b0d8-d74f75f91883" xmlns:ns4="a0809d10-c20e-4484-9c31-7233c41f907f" targetNamespace="http://schemas.microsoft.com/office/2006/metadata/properties" ma:root="true" ma:fieldsID="2a60ae3831f8ddd209c2bb1b8a4e40ba" ns2:_="" ns3:_="" ns4:_="">
    <xsd:import namespace="dff0a6f0-c970-4b42-9aae-8f6efc8b7e01"/>
    <xsd:import namespace="8e9d7b78-3aa4-4fc4-b0d8-d74f75f91883"/>
    <xsd:import namespace="a0809d10-c20e-4484-9c31-7233c41f907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Post_x0020_to_x0020_SIte" minOccurs="0"/>
                <xsd:element ref="ns2:lcf76f155ced4ddcb4097134ff3c332f" minOccurs="0"/>
                <xsd:element ref="ns4:TaxCatchAll" minOccurs="0"/>
                <xsd:element ref="ns2:MediaServiceObjectDetectorVersions" minOccurs="0"/>
                <xsd:element ref="ns2:MediaLengthInSeconds" minOccurs="0"/>
                <xsd:element ref="ns2:_Flow_Signoff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f0a6f0-c970-4b42-9aae-8f6efc8b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Post_x0020_to_x0020_SIte" ma:index="20" nillable="true" ma:displayName="Post to SIte" ma:default="1" ma:internalName="Post_x0020_to_x0020_SIte">
      <xsd:simpleType>
        <xsd:restriction base="dms:Boolea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7736ed-6789-4257-967f-45d461f2ceb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_Flow_SignoffStatus" ma:index="26" nillable="true" ma:displayName="Sign-off status" ma:internalName="Sign_x002d_off_x0020_status">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9d7b78-3aa4-4fc4-b0d8-d74f75f9188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809d10-c20e-4484-9c31-7233c41f907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c50b4b3-3252-4577-b4f0-b27f7fa3aad7}" ma:internalName="TaxCatchAll" ma:showField="CatchAllData" ma:web="8e9d7b78-3aa4-4fc4-b0d8-d74f75f918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986581-FE63-4748-AAAB-FF53EC584DAB}">
  <ds:schemaRefs>
    <ds:schemaRef ds:uri="http://schemas.microsoft.com/office/2006/documentManagement/types"/>
    <ds:schemaRef ds:uri="a0809d10-c20e-4484-9c31-7233c41f907f"/>
    <ds:schemaRef ds:uri="http://purl.org/dc/dcmitype/"/>
    <ds:schemaRef ds:uri="8e9d7b78-3aa4-4fc4-b0d8-d74f75f91883"/>
    <ds:schemaRef ds:uri="http://purl.org/dc/elements/1.1/"/>
    <ds:schemaRef ds:uri="dff0a6f0-c970-4b42-9aae-8f6efc8b7e01"/>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52E1EB3F-E44B-44DA-843C-242CCB911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f0a6f0-c970-4b42-9aae-8f6efc8b7e01"/>
    <ds:schemaRef ds:uri="8e9d7b78-3aa4-4fc4-b0d8-d74f75f91883"/>
    <ds:schemaRef ds:uri="a0809d10-c20e-4484-9c31-7233c41f90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D1AE36-8A59-40B1-A708-742D6766D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10973</TotalTime>
  <Words>975</Words>
  <Application>Microsoft Office PowerPoint</Application>
  <PresentationFormat>On-screen Show (4:3)</PresentationFormat>
  <Paragraphs>154</Paragraphs>
  <Slides>13</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Narrow</vt:lpstr>
      <vt:lpstr>Century Gothic</vt:lpstr>
      <vt:lpstr>Wingdings</vt:lpstr>
      <vt:lpstr>Office Theme</vt:lpstr>
      <vt:lpstr>2026 – 2027 Budget Presentation</vt:lpstr>
      <vt:lpstr>Purpose of this Presentation</vt:lpstr>
      <vt:lpstr>Purpose of this Presentation</vt:lpstr>
      <vt:lpstr>2026 - 2027 Enrollment Projection</vt:lpstr>
      <vt:lpstr>Projected Allocation</vt:lpstr>
      <vt:lpstr>Elective Teachers</vt:lpstr>
      <vt:lpstr>Instructional Support</vt:lpstr>
      <vt:lpstr>Other Support</vt:lpstr>
      <vt:lpstr>School Accountability Funds</vt:lpstr>
      <vt:lpstr>Florida School Recognition Funds (A+ Funds)</vt:lpstr>
      <vt:lpstr>Reminders </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Omar S. Rahming</dc:creator>
  <cp:lastModifiedBy>Daniela Fatout</cp:lastModifiedBy>
  <cp:revision>36</cp:revision>
  <cp:lastPrinted>2015-01-08T16:51:04Z</cp:lastPrinted>
  <dcterms:created xsi:type="dcterms:W3CDTF">2025-07-28T14:33:38Z</dcterms:created>
  <dcterms:modified xsi:type="dcterms:W3CDTF">2026-05-13T17:28:10Z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0x0101001AC28E57D78D8448A4A7F0A6EC1E8454</vt:lpwstr>
  </property>
  <property fmtid="{D5CDD505-2E9C-101B-9397-08002B2CF9AE}" pid="3" name="_dlc_DocIdItemGuid">
    <vt:lpwstr>25a2ffcb-99bf-40ee-8c45-3cdfc67a3300</vt:lpwstr>
  </property>
  <property fmtid="{D5CDD505-2E9C-101B-9397-08002B2CF9AE}" pid="4" name="MediaServiceImageTags">
    <vt:lpwstr/>
  </property>
</Properties>
</file>